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3"/>
  </p:notesMasterIdLst>
  <p:sldIdLst>
    <p:sldId id="256" r:id="rId2"/>
    <p:sldId id="319" r:id="rId3"/>
    <p:sldId id="257" r:id="rId4"/>
    <p:sldId id="293" r:id="rId5"/>
    <p:sldId id="259" r:id="rId6"/>
    <p:sldId id="260" r:id="rId7"/>
    <p:sldId id="262" r:id="rId8"/>
    <p:sldId id="263" r:id="rId9"/>
    <p:sldId id="294" r:id="rId10"/>
    <p:sldId id="264" r:id="rId11"/>
    <p:sldId id="289" r:id="rId12"/>
    <p:sldId id="265" r:id="rId13"/>
    <p:sldId id="266" r:id="rId14"/>
    <p:sldId id="290" r:id="rId15"/>
    <p:sldId id="267" r:id="rId16"/>
    <p:sldId id="269" r:id="rId17"/>
    <p:sldId id="302" r:id="rId18"/>
    <p:sldId id="306" r:id="rId19"/>
    <p:sldId id="307" r:id="rId20"/>
    <p:sldId id="308" r:id="rId21"/>
    <p:sldId id="309" r:id="rId22"/>
    <p:sldId id="310" r:id="rId23"/>
    <p:sldId id="311" r:id="rId24"/>
    <p:sldId id="312" r:id="rId25"/>
    <p:sldId id="304" r:id="rId26"/>
    <p:sldId id="305" r:id="rId27"/>
    <p:sldId id="314" r:id="rId28"/>
    <p:sldId id="315" r:id="rId29"/>
    <p:sldId id="316" r:id="rId30"/>
    <p:sldId id="317" r:id="rId31"/>
    <p:sldId id="31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9"/>
    <p:restoredTop sz="95921"/>
  </p:normalViewPr>
  <p:slideViewPr>
    <p:cSldViewPr snapToGrid="0" snapToObjects="1">
      <p:cViewPr varScale="1">
        <p:scale>
          <a:sx n="63" d="100"/>
          <a:sy n="63" d="100"/>
        </p:scale>
        <p:origin x="102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19545D-157D-47EA-BD12-F9C71929C56D}" type="doc">
      <dgm:prSet loTypeId="urn:microsoft.com/office/officeart/2005/8/layout/process2" loCatId="process" qsTypeId="urn:microsoft.com/office/officeart/2005/8/quickstyle/simple1" qsCatId="simple" csTypeId="urn:microsoft.com/office/officeart/2005/8/colors/accent1_2" csCatId="accent1" phldr="1"/>
      <dgm:spPr/>
    </dgm:pt>
    <dgm:pt modelId="{11060951-B919-4ECC-B848-16E9EF7CF7C5}">
      <dgm:prSet phldrT="[טקסט]"/>
      <dgm:spPr/>
      <dgm:t>
        <a:bodyPr/>
        <a:lstStyle/>
        <a:p>
          <a:pPr rtl="1"/>
          <a:r>
            <a:rPr lang="he-IL" dirty="0"/>
            <a:t>כתיבת טסטים על קוד ריק מתוכן</a:t>
          </a:r>
        </a:p>
      </dgm:t>
    </dgm:pt>
    <dgm:pt modelId="{3ECE151A-C540-4EFE-8891-4C61F52A0DCB}" type="parTrans" cxnId="{3C1FBD4E-7AE6-4866-BB3C-415C37350EFB}">
      <dgm:prSet/>
      <dgm:spPr/>
      <dgm:t>
        <a:bodyPr/>
        <a:lstStyle/>
        <a:p>
          <a:pPr rtl="1"/>
          <a:endParaRPr lang="he-IL"/>
        </a:p>
      </dgm:t>
    </dgm:pt>
    <dgm:pt modelId="{82DAD894-C5C4-4E4A-8DA7-2CD43B9472B5}" type="sibTrans" cxnId="{3C1FBD4E-7AE6-4866-BB3C-415C37350EFB}">
      <dgm:prSet/>
      <dgm:spPr/>
      <dgm:t>
        <a:bodyPr/>
        <a:lstStyle/>
        <a:p>
          <a:pPr rtl="1"/>
          <a:endParaRPr lang="he-IL"/>
        </a:p>
      </dgm:t>
    </dgm:pt>
    <dgm:pt modelId="{8A9AFA67-BC5A-4E12-AC21-FD01355DF517}">
      <dgm:prSet phldrT="[טקסט]"/>
      <dgm:spPr>
        <a:solidFill>
          <a:schemeClr val="accent1">
            <a:hueOff val="0"/>
            <a:satOff val="0"/>
            <a:lumOff val="0"/>
          </a:schemeClr>
        </a:solidFill>
      </dgm:spPr>
      <dgm:t>
        <a:bodyPr/>
        <a:lstStyle/>
        <a:p>
          <a:pPr rtl="1"/>
          <a:r>
            <a:rPr lang="he-IL" dirty="0"/>
            <a:t>כישלון אוטומטי בכל הטסטים</a:t>
          </a:r>
        </a:p>
      </dgm:t>
    </dgm:pt>
    <dgm:pt modelId="{D6D72FB0-2C14-4EF4-9491-68E39F56E1AD}" type="parTrans" cxnId="{520CFF63-E78B-4A1C-A0DE-ED4A30D007A4}">
      <dgm:prSet/>
      <dgm:spPr/>
      <dgm:t>
        <a:bodyPr/>
        <a:lstStyle/>
        <a:p>
          <a:pPr rtl="1"/>
          <a:endParaRPr lang="he-IL"/>
        </a:p>
      </dgm:t>
    </dgm:pt>
    <dgm:pt modelId="{8FC784F5-C533-4ACE-BD7F-51A016619E6E}" type="sibTrans" cxnId="{520CFF63-E78B-4A1C-A0DE-ED4A30D007A4}">
      <dgm:prSet/>
      <dgm:spPr/>
      <dgm:t>
        <a:bodyPr/>
        <a:lstStyle/>
        <a:p>
          <a:pPr rtl="1"/>
          <a:endParaRPr lang="he-IL"/>
        </a:p>
      </dgm:t>
    </dgm:pt>
    <dgm:pt modelId="{23E40CEB-51A1-4F53-A7DF-87400B2934A7}">
      <dgm:prSet phldrT="[טקסט]"/>
      <dgm:spPr/>
      <dgm:t>
        <a:bodyPr/>
        <a:lstStyle/>
        <a:p>
          <a:pPr rtl="1"/>
          <a:r>
            <a:rPr lang="he-IL" dirty="0"/>
            <a:t>כתיבת הקוד תוך מעבר הדרגתי של הטסטים</a:t>
          </a:r>
        </a:p>
      </dgm:t>
    </dgm:pt>
    <dgm:pt modelId="{B80EDB24-D41E-443B-BB90-19A2F02939DC}" type="parTrans" cxnId="{77EF073B-61D7-4C26-9920-F17DD0DC8573}">
      <dgm:prSet/>
      <dgm:spPr/>
      <dgm:t>
        <a:bodyPr/>
        <a:lstStyle/>
        <a:p>
          <a:pPr rtl="1"/>
          <a:endParaRPr lang="he-IL"/>
        </a:p>
      </dgm:t>
    </dgm:pt>
    <dgm:pt modelId="{6A7CC849-5D11-474D-813E-107D7B369D75}" type="sibTrans" cxnId="{77EF073B-61D7-4C26-9920-F17DD0DC8573}">
      <dgm:prSet/>
      <dgm:spPr/>
      <dgm:t>
        <a:bodyPr/>
        <a:lstStyle/>
        <a:p>
          <a:pPr rtl="1"/>
          <a:endParaRPr lang="he-IL"/>
        </a:p>
      </dgm:t>
    </dgm:pt>
    <dgm:pt modelId="{1D7BE9DA-FD92-41A9-B0F3-40DDEA4B4C86}" type="pres">
      <dgm:prSet presAssocID="{5A19545D-157D-47EA-BD12-F9C71929C56D}" presName="linearFlow" presStyleCnt="0">
        <dgm:presLayoutVars>
          <dgm:resizeHandles val="exact"/>
        </dgm:presLayoutVars>
      </dgm:prSet>
      <dgm:spPr/>
    </dgm:pt>
    <dgm:pt modelId="{A8F0E17E-19EB-47FD-9B1F-522B32CC52B0}" type="pres">
      <dgm:prSet presAssocID="{11060951-B919-4ECC-B848-16E9EF7CF7C5}" presName="node" presStyleLbl="node1" presStyleIdx="0" presStyleCnt="3" custLinFactNeighborX="0">
        <dgm:presLayoutVars>
          <dgm:bulletEnabled val="1"/>
        </dgm:presLayoutVars>
      </dgm:prSet>
      <dgm:spPr/>
    </dgm:pt>
    <dgm:pt modelId="{A767BB81-0F72-4330-97D2-D0BE6B532447}" type="pres">
      <dgm:prSet presAssocID="{82DAD894-C5C4-4E4A-8DA7-2CD43B9472B5}" presName="sibTrans" presStyleLbl="sibTrans2D1" presStyleIdx="0" presStyleCnt="2"/>
      <dgm:spPr/>
    </dgm:pt>
    <dgm:pt modelId="{9683211D-575B-4569-96DA-8D3C314B5D31}" type="pres">
      <dgm:prSet presAssocID="{82DAD894-C5C4-4E4A-8DA7-2CD43B9472B5}" presName="connectorText" presStyleLbl="sibTrans2D1" presStyleIdx="0" presStyleCnt="2"/>
      <dgm:spPr/>
    </dgm:pt>
    <dgm:pt modelId="{F8820502-483C-4B2F-BD79-DC77BA6DAC5F}" type="pres">
      <dgm:prSet presAssocID="{8A9AFA67-BC5A-4E12-AC21-FD01355DF517}" presName="node" presStyleLbl="node1" presStyleIdx="1" presStyleCnt="3">
        <dgm:presLayoutVars>
          <dgm:bulletEnabled val="1"/>
        </dgm:presLayoutVars>
      </dgm:prSet>
      <dgm:spPr/>
    </dgm:pt>
    <dgm:pt modelId="{60156EA7-37EC-4DAC-8400-6AFCA53257B1}" type="pres">
      <dgm:prSet presAssocID="{8FC784F5-C533-4ACE-BD7F-51A016619E6E}" presName="sibTrans" presStyleLbl="sibTrans2D1" presStyleIdx="1" presStyleCnt="2"/>
      <dgm:spPr/>
    </dgm:pt>
    <dgm:pt modelId="{7E670E3A-B260-41CF-9D69-DFD910C2A95A}" type="pres">
      <dgm:prSet presAssocID="{8FC784F5-C533-4ACE-BD7F-51A016619E6E}" presName="connectorText" presStyleLbl="sibTrans2D1" presStyleIdx="1" presStyleCnt="2"/>
      <dgm:spPr/>
    </dgm:pt>
    <dgm:pt modelId="{C49C27B0-4774-4689-AC29-08B17382C162}" type="pres">
      <dgm:prSet presAssocID="{23E40CEB-51A1-4F53-A7DF-87400B2934A7}" presName="node" presStyleLbl="node1" presStyleIdx="2" presStyleCnt="3">
        <dgm:presLayoutVars>
          <dgm:bulletEnabled val="1"/>
        </dgm:presLayoutVars>
      </dgm:prSet>
      <dgm:spPr/>
    </dgm:pt>
  </dgm:ptLst>
  <dgm:cxnLst>
    <dgm:cxn modelId="{23CB4A04-1E4D-4CDC-B903-F4926C135683}" type="presOf" srcId="{82DAD894-C5C4-4E4A-8DA7-2CD43B9472B5}" destId="{A767BB81-0F72-4330-97D2-D0BE6B532447}" srcOrd="0" destOrd="0" presId="urn:microsoft.com/office/officeart/2005/8/layout/process2"/>
    <dgm:cxn modelId="{77EF073B-61D7-4C26-9920-F17DD0DC8573}" srcId="{5A19545D-157D-47EA-BD12-F9C71929C56D}" destId="{23E40CEB-51A1-4F53-A7DF-87400B2934A7}" srcOrd="2" destOrd="0" parTransId="{B80EDB24-D41E-443B-BB90-19A2F02939DC}" sibTransId="{6A7CC849-5D11-474D-813E-107D7B369D75}"/>
    <dgm:cxn modelId="{520CFF63-E78B-4A1C-A0DE-ED4A30D007A4}" srcId="{5A19545D-157D-47EA-BD12-F9C71929C56D}" destId="{8A9AFA67-BC5A-4E12-AC21-FD01355DF517}" srcOrd="1" destOrd="0" parTransId="{D6D72FB0-2C14-4EF4-9491-68E39F56E1AD}" sibTransId="{8FC784F5-C533-4ACE-BD7F-51A016619E6E}"/>
    <dgm:cxn modelId="{946DB364-468E-4083-83EF-D23D21B67837}" type="presOf" srcId="{5A19545D-157D-47EA-BD12-F9C71929C56D}" destId="{1D7BE9DA-FD92-41A9-B0F3-40DDEA4B4C86}" srcOrd="0" destOrd="0" presId="urn:microsoft.com/office/officeart/2005/8/layout/process2"/>
    <dgm:cxn modelId="{6083BA67-8812-4832-B380-9C293D4B1458}" type="presOf" srcId="{8FC784F5-C533-4ACE-BD7F-51A016619E6E}" destId="{60156EA7-37EC-4DAC-8400-6AFCA53257B1}" srcOrd="0" destOrd="0" presId="urn:microsoft.com/office/officeart/2005/8/layout/process2"/>
    <dgm:cxn modelId="{1C1C544A-2215-422F-AE1F-BF86730767B7}" type="presOf" srcId="{8A9AFA67-BC5A-4E12-AC21-FD01355DF517}" destId="{F8820502-483C-4B2F-BD79-DC77BA6DAC5F}" srcOrd="0" destOrd="0" presId="urn:microsoft.com/office/officeart/2005/8/layout/process2"/>
    <dgm:cxn modelId="{3C1FBD4E-7AE6-4866-BB3C-415C37350EFB}" srcId="{5A19545D-157D-47EA-BD12-F9C71929C56D}" destId="{11060951-B919-4ECC-B848-16E9EF7CF7C5}" srcOrd="0" destOrd="0" parTransId="{3ECE151A-C540-4EFE-8891-4C61F52A0DCB}" sibTransId="{82DAD894-C5C4-4E4A-8DA7-2CD43B9472B5}"/>
    <dgm:cxn modelId="{428E4F50-6381-4B91-8CD1-88CAC79B2272}" type="presOf" srcId="{23E40CEB-51A1-4F53-A7DF-87400B2934A7}" destId="{C49C27B0-4774-4689-AC29-08B17382C162}" srcOrd="0" destOrd="0" presId="urn:microsoft.com/office/officeart/2005/8/layout/process2"/>
    <dgm:cxn modelId="{E40D1A8A-0803-4E5D-BACE-3C761292669E}" type="presOf" srcId="{8FC784F5-C533-4ACE-BD7F-51A016619E6E}" destId="{7E670E3A-B260-41CF-9D69-DFD910C2A95A}" srcOrd="1" destOrd="0" presId="urn:microsoft.com/office/officeart/2005/8/layout/process2"/>
    <dgm:cxn modelId="{C63BD08A-1AEA-4008-B51B-7B196122F59D}" type="presOf" srcId="{11060951-B919-4ECC-B848-16E9EF7CF7C5}" destId="{A8F0E17E-19EB-47FD-9B1F-522B32CC52B0}" srcOrd="0" destOrd="0" presId="urn:microsoft.com/office/officeart/2005/8/layout/process2"/>
    <dgm:cxn modelId="{CFDA73C3-2659-4CEC-A22D-4EB00B8D1F8B}" type="presOf" srcId="{82DAD894-C5C4-4E4A-8DA7-2CD43B9472B5}" destId="{9683211D-575B-4569-96DA-8D3C314B5D31}" srcOrd="1" destOrd="0" presId="urn:microsoft.com/office/officeart/2005/8/layout/process2"/>
    <dgm:cxn modelId="{06356867-D975-4B9A-8EA4-632641AE77C9}" type="presParOf" srcId="{1D7BE9DA-FD92-41A9-B0F3-40DDEA4B4C86}" destId="{A8F0E17E-19EB-47FD-9B1F-522B32CC52B0}" srcOrd="0" destOrd="0" presId="urn:microsoft.com/office/officeart/2005/8/layout/process2"/>
    <dgm:cxn modelId="{EBD86F64-0D8A-424C-BA10-E27B707DDCD8}" type="presParOf" srcId="{1D7BE9DA-FD92-41A9-B0F3-40DDEA4B4C86}" destId="{A767BB81-0F72-4330-97D2-D0BE6B532447}" srcOrd="1" destOrd="0" presId="urn:microsoft.com/office/officeart/2005/8/layout/process2"/>
    <dgm:cxn modelId="{E67B85FB-F512-4B8F-80AB-92F75CE8E2C4}" type="presParOf" srcId="{A767BB81-0F72-4330-97D2-D0BE6B532447}" destId="{9683211D-575B-4569-96DA-8D3C314B5D31}" srcOrd="0" destOrd="0" presId="urn:microsoft.com/office/officeart/2005/8/layout/process2"/>
    <dgm:cxn modelId="{789710CD-0877-4B29-9E5E-A4D7371C7F45}" type="presParOf" srcId="{1D7BE9DA-FD92-41A9-B0F3-40DDEA4B4C86}" destId="{F8820502-483C-4B2F-BD79-DC77BA6DAC5F}" srcOrd="2" destOrd="0" presId="urn:microsoft.com/office/officeart/2005/8/layout/process2"/>
    <dgm:cxn modelId="{6F44750F-9562-4F3B-BFCB-968A688E9666}" type="presParOf" srcId="{1D7BE9DA-FD92-41A9-B0F3-40DDEA4B4C86}" destId="{60156EA7-37EC-4DAC-8400-6AFCA53257B1}" srcOrd="3" destOrd="0" presId="urn:microsoft.com/office/officeart/2005/8/layout/process2"/>
    <dgm:cxn modelId="{75AB4F93-8749-4C6B-AD85-BB7A235B9BD1}" type="presParOf" srcId="{60156EA7-37EC-4DAC-8400-6AFCA53257B1}" destId="{7E670E3A-B260-41CF-9D69-DFD910C2A95A}" srcOrd="0" destOrd="0" presId="urn:microsoft.com/office/officeart/2005/8/layout/process2"/>
    <dgm:cxn modelId="{2BD25AE6-C038-4F54-9427-A0120AADF2B1}" type="presParOf" srcId="{1D7BE9DA-FD92-41A9-B0F3-40DDEA4B4C86}" destId="{C49C27B0-4774-4689-AC29-08B17382C162}"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0E17E-19EB-47FD-9B1F-522B32CC52B0}">
      <dsp:nvSpPr>
        <dsp:cNvPr id="0" name=""/>
        <dsp:cNvSpPr/>
      </dsp:nvSpPr>
      <dsp:spPr>
        <a:xfrm>
          <a:off x="147620" y="0"/>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טסטים על קוד ריק מתוכן</a:t>
          </a:r>
        </a:p>
      </dsp:txBody>
      <dsp:txXfrm>
        <a:off x="179482" y="31862"/>
        <a:ext cx="1894378" cy="1024110"/>
      </dsp:txXfrm>
    </dsp:sp>
    <dsp:sp modelId="{A767BB81-0F72-4330-97D2-D0BE6B532447}">
      <dsp:nvSpPr>
        <dsp:cNvPr id="0" name=""/>
        <dsp:cNvSpPr/>
      </dsp:nvSpPr>
      <dsp:spPr>
        <a:xfrm rot="5400000">
          <a:off x="922702" y="1115030"/>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1155824"/>
        <a:ext cx="293715" cy="285556"/>
      </dsp:txXfrm>
    </dsp:sp>
    <dsp:sp modelId="{F8820502-483C-4B2F-BD79-DC77BA6DAC5F}">
      <dsp:nvSpPr>
        <dsp:cNvPr id="0" name=""/>
        <dsp:cNvSpPr/>
      </dsp:nvSpPr>
      <dsp:spPr>
        <a:xfrm>
          <a:off x="147620" y="1631751"/>
          <a:ext cx="1958102" cy="1087834"/>
        </a:xfrm>
        <a:prstGeom prst="roundRect">
          <a:avLst>
            <a:gd name="adj" fmla="val 10000"/>
          </a:avLst>
        </a:prstGeom>
        <a:solidFill>
          <a:schemeClr val="accent1">
            <a:hueOff val="0"/>
            <a:satOff val="0"/>
            <a:lum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כישלון אוטומטי בכל הטסטים</a:t>
          </a:r>
        </a:p>
      </dsp:txBody>
      <dsp:txXfrm>
        <a:off x="179482" y="1663613"/>
        <a:ext cx="1894378" cy="1024110"/>
      </dsp:txXfrm>
    </dsp:sp>
    <dsp:sp modelId="{60156EA7-37EC-4DAC-8400-6AFCA53257B1}">
      <dsp:nvSpPr>
        <dsp:cNvPr id="0" name=""/>
        <dsp:cNvSpPr/>
      </dsp:nvSpPr>
      <dsp:spPr>
        <a:xfrm rot="5400000">
          <a:off x="922702" y="2746782"/>
          <a:ext cx="407937" cy="4895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rtl="1">
            <a:lnSpc>
              <a:spcPct val="90000"/>
            </a:lnSpc>
            <a:spcBef>
              <a:spcPct val="0"/>
            </a:spcBef>
            <a:spcAft>
              <a:spcPct val="35000"/>
            </a:spcAft>
            <a:buNone/>
          </a:pPr>
          <a:endParaRPr lang="he-IL" sz="1700" kern="1200"/>
        </a:p>
      </dsp:txBody>
      <dsp:txXfrm rot="-5400000">
        <a:off x="979814" y="2787576"/>
        <a:ext cx="293715" cy="285556"/>
      </dsp:txXfrm>
    </dsp:sp>
    <dsp:sp modelId="{C49C27B0-4774-4689-AC29-08B17382C162}">
      <dsp:nvSpPr>
        <dsp:cNvPr id="0" name=""/>
        <dsp:cNvSpPr/>
      </dsp:nvSpPr>
      <dsp:spPr>
        <a:xfrm>
          <a:off x="147620" y="3263503"/>
          <a:ext cx="1958102" cy="108783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dirty="0"/>
            <a:t>כתיבת הקוד תוך מעבר הדרגתי של הטסטים</a:t>
          </a:r>
        </a:p>
      </dsp:txBody>
      <dsp:txXfrm>
        <a:off x="179482" y="3295365"/>
        <a:ext cx="1894378" cy="1024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LID4096"/>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5F8301E-617B-4045-809B-BC7A1FCCB473}" type="datetimeFigureOut">
              <a:rPr lang="LID4096" smtClean="0"/>
              <a:t>10/01/2023</a:t>
            </a:fld>
            <a:endParaRPr lang="LID4096"/>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LID4096"/>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LID4096"/>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LID4096"/>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660BE0D0-3878-496C-8F1D-3FA45793E6DD}" type="slidenum">
              <a:rPr lang="LID4096" smtClean="0"/>
              <a:t>‹#›</a:t>
            </a:fld>
            <a:endParaRPr lang="LID4096"/>
          </a:p>
        </p:txBody>
      </p:sp>
    </p:spTree>
    <p:extLst>
      <p:ext uri="{BB962C8B-B14F-4D97-AF65-F5344CB8AC3E}">
        <p14:creationId xmlns:p14="http://schemas.microsoft.com/office/powerpoint/2010/main" val="390118966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1237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84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650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05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854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377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832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4217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592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15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202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93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23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476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441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2989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15781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junit.org/junit5/docs/current/user-guid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a:t>תרגול </a:t>
            </a:r>
            <a:r>
              <a:rPr lang="en-US" cap="none" dirty="0"/>
              <a:t>5</a:t>
            </a:r>
            <a:br>
              <a:rPr lang="he-IL" cap="none" dirty="0"/>
            </a:br>
            <a:endParaRPr lang="en-US" cap="none" dirty="0"/>
          </a:p>
        </p:txBody>
      </p:sp>
      <p:sp>
        <p:nvSpPr>
          <p:cNvPr id="9" name="Content Placeholder 2">
            <a:extLst>
              <a:ext uri="{FF2B5EF4-FFF2-40B4-BE49-F238E27FC236}">
                <a16:creationId xmlns:a16="http://schemas.microsoft.com/office/drawing/2014/main" id="{847B5514-3637-4F33-733A-ECF5E7BB8BCF}"/>
              </a:ext>
            </a:extLst>
          </p:cNvPr>
          <p:cNvSpPr txBox="1">
            <a:spLocks/>
          </p:cNvSpPr>
          <p:nvPr/>
        </p:nvSpPr>
        <p:spPr>
          <a:xfrm>
            <a:off x="2116773" y="4363719"/>
            <a:ext cx="9905998" cy="3124201"/>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sz="2000" dirty="0"/>
              <a:t>נושאים להיום:</a:t>
            </a:r>
          </a:p>
          <a:p>
            <a:pPr marL="342900" indent="-342900" algn="r" rtl="1">
              <a:buFont typeface="Arial" panose="020B0604020202020204" pitchFamily="34" charset="0"/>
              <a:buChar char="•"/>
            </a:pPr>
            <a:r>
              <a:rPr lang="he-IL" sz="2000" dirty="0"/>
              <a:t>טיפול בשגיאות וחריגים</a:t>
            </a:r>
            <a:endParaRPr lang="en-US" sz="2000" dirty="0"/>
          </a:p>
          <a:p>
            <a:pPr marL="342900" indent="-342900" algn="r" rtl="1">
              <a:buFont typeface="Arial" panose="020B0604020202020204" pitchFamily="34" charset="0"/>
              <a:buChar char="•"/>
            </a:pPr>
            <a:r>
              <a:rPr lang="en-US" sz="2000" dirty="0"/>
              <a:t>Junit</a:t>
            </a:r>
            <a:endParaRPr lang="he-IL" sz="2000" dirty="0"/>
          </a:p>
          <a:p>
            <a:pPr marL="342900" indent="-342900" algn="r" rtl="1">
              <a:buFont typeface="Arial" panose="020B0604020202020204" pitchFamily="34" charset="0"/>
              <a:buChar char="•"/>
            </a:pPr>
            <a:r>
              <a:rPr lang="he-IL" sz="2000" dirty="0"/>
              <a:t>תכנות גנרי</a:t>
            </a:r>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04D2C-9FF3-3C40-AC7A-1E60829B1316}"/>
              </a:ext>
            </a:extLst>
          </p:cNvPr>
          <p:cNvSpPr/>
          <p:nvPr/>
        </p:nvSpPr>
        <p:spPr>
          <a:xfrm>
            <a:off x="4591140" y="253522"/>
            <a:ext cx="2526654" cy="584775"/>
          </a:xfrm>
          <a:prstGeom prst="rect">
            <a:avLst/>
          </a:prstGeom>
        </p:spPr>
        <p:txBody>
          <a:bodyPr wrap="none">
            <a:spAutoFit/>
          </a:bodyPr>
          <a:lstStyle/>
          <a:p>
            <a:r>
              <a:rPr lang="en-US" sz="3200" dirty="0"/>
              <a:t>finally block</a:t>
            </a:r>
          </a:p>
        </p:txBody>
      </p:sp>
      <p:sp>
        <p:nvSpPr>
          <p:cNvPr id="3" name="Rectangle 2">
            <a:extLst>
              <a:ext uri="{FF2B5EF4-FFF2-40B4-BE49-F238E27FC236}">
                <a16:creationId xmlns:a16="http://schemas.microsoft.com/office/drawing/2014/main" id="{0D9D40B9-C37A-F447-AC8D-D805892BC2EA}"/>
              </a:ext>
            </a:extLst>
          </p:cNvPr>
          <p:cNvSpPr/>
          <p:nvPr/>
        </p:nvSpPr>
        <p:spPr>
          <a:xfrm>
            <a:off x="668741" y="1437866"/>
            <a:ext cx="5868538" cy="2031325"/>
          </a:xfrm>
          <a:prstGeom prst="rect">
            <a:avLst/>
          </a:prstGeom>
        </p:spPr>
        <p:txBody>
          <a:bodyPr wrap="square">
            <a:spAutoFit/>
          </a:bodyPr>
          <a:lstStyle/>
          <a:p>
            <a:pPr algn="just"/>
            <a:r>
              <a:rPr lang="en-US" b="1" dirty="0"/>
              <a:t>finally block</a:t>
            </a:r>
            <a:r>
              <a:rPr lang="en-US" dirty="0"/>
              <a:t> is a block used to execute important code such as closing the connection, etc.</a:t>
            </a:r>
          </a:p>
          <a:p>
            <a:pPr algn="just"/>
            <a:r>
              <a:rPr lang="en-US" dirty="0"/>
              <a:t>Java finally block is always executed whether an exception is handled or not. Therefore, it contains all the necessary statements that need to be printed regardless of the exception occurs or not.</a:t>
            </a:r>
          </a:p>
          <a:p>
            <a:pPr algn="just"/>
            <a:r>
              <a:rPr lang="en-US" dirty="0"/>
              <a:t>The finally block follows the try-catch block.</a:t>
            </a:r>
            <a:endParaRPr lang="en-US" b="0" i="0" dirty="0">
              <a:effectLst/>
            </a:endParaRPr>
          </a:p>
        </p:txBody>
      </p:sp>
      <p:sp>
        <p:nvSpPr>
          <p:cNvPr id="6" name="Rectangle 5">
            <a:extLst>
              <a:ext uri="{FF2B5EF4-FFF2-40B4-BE49-F238E27FC236}">
                <a16:creationId xmlns:a16="http://schemas.microsoft.com/office/drawing/2014/main" id="{485EEEC8-A1E7-3544-8AFC-3866DDB9B19C}"/>
              </a:ext>
            </a:extLst>
          </p:cNvPr>
          <p:cNvSpPr/>
          <p:nvPr/>
        </p:nvSpPr>
        <p:spPr>
          <a:xfrm>
            <a:off x="668741" y="4068760"/>
            <a:ext cx="6318915" cy="1477328"/>
          </a:xfrm>
          <a:prstGeom prst="rect">
            <a:avLst/>
          </a:prstGeom>
        </p:spPr>
        <p:txBody>
          <a:bodyPr wrap="square">
            <a:spAutoFit/>
          </a:bodyPr>
          <a:lstStyle/>
          <a:p>
            <a:r>
              <a:rPr lang="en-US" dirty="0"/>
              <a:t>Why use Java finally block?</a:t>
            </a:r>
          </a:p>
          <a:p>
            <a:pPr>
              <a:buFont typeface="Arial" panose="020B0604020202020204" pitchFamily="34" charset="0"/>
              <a:buChar char="•"/>
            </a:pPr>
            <a:r>
              <a:rPr lang="en-US" dirty="0"/>
              <a:t> finally block in Java can be used to put "</a:t>
            </a:r>
            <a:r>
              <a:rPr lang="en-US" b="1" dirty="0"/>
              <a:t>cleanup</a:t>
            </a:r>
            <a:r>
              <a:rPr lang="en-US" dirty="0"/>
              <a:t>" code such as closing a file, closing     connection, etc.</a:t>
            </a:r>
          </a:p>
          <a:p>
            <a:pPr>
              <a:buFont typeface="Arial" panose="020B0604020202020204" pitchFamily="34" charset="0"/>
              <a:buChar char="•"/>
            </a:pPr>
            <a:r>
              <a:rPr lang="en-US" dirty="0"/>
              <a:t> The important statements to be printed can be placed in the finally block.</a:t>
            </a:r>
            <a:endParaRPr lang="en-US" b="0" i="0" dirty="0">
              <a:effectLst/>
            </a:endParaRPr>
          </a:p>
        </p:txBody>
      </p:sp>
      <p:pic>
        <p:nvPicPr>
          <p:cNvPr id="7" name="Picture 6">
            <a:extLst>
              <a:ext uri="{FF2B5EF4-FFF2-40B4-BE49-F238E27FC236}">
                <a16:creationId xmlns:a16="http://schemas.microsoft.com/office/drawing/2014/main" id="{65980753-22B4-FD4C-982A-7A9D5D908D32}"/>
              </a:ext>
            </a:extLst>
          </p:cNvPr>
          <p:cNvPicPr>
            <a:picLocks noChangeAspect="1"/>
          </p:cNvPicPr>
          <p:nvPr/>
        </p:nvPicPr>
        <p:blipFill>
          <a:blip r:embed="rId2"/>
          <a:stretch>
            <a:fillRect/>
          </a:stretch>
        </p:blipFill>
        <p:spPr>
          <a:xfrm>
            <a:off x="7117794" y="1193560"/>
            <a:ext cx="4767520" cy="4551261"/>
          </a:xfrm>
          <a:prstGeom prst="rect">
            <a:avLst/>
          </a:prstGeom>
        </p:spPr>
      </p:pic>
    </p:spTree>
    <p:extLst>
      <p:ext uri="{BB962C8B-B14F-4D97-AF65-F5344CB8AC3E}">
        <p14:creationId xmlns:p14="http://schemas.microsoft.com/office/powerpoint/2010/main" val="264959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8ACF8-4F02-AB40-ABD9-F58799D095DE}"/>
              </a:ext>
            </a:extLst>
          </p:cNvPr>
          <p:cNvPicPr>
            <a:picLocks noChangeAspect="1"/>
          </p:cNvPicPr>
          <p:nvPr/>
        </p:nvPicPr>
        <p:blipFill>
          <a:blip r:embed="rId2"/>
          <a:stretch>
            <a:fillRect/>
          </a:stretch>
        </p:blipFill>
        <p:spPr>
          <a:xfrm>
            <a:off x="809201" y="183204"/>
            <a:ext cx="3977397" cy="5303196"/>
          </a:xfrm>
          <a:prstGeom prst="rect">
            <a:avLst/>
          </a:prstGeom>
        </p:spPr>
      </p:pic>
      <p:pic>
        <p:nvPicPr>
          <p:cNvPr id="8" name="Picture 7">
            <a:extLst>
              <a:ext uri="{FF2B5EF4-FFF2-40B4-BE49-F238E27FC236}">
                <a16:creationId xmlns:a16="http://schemas.microsoft.com/office/drawing/2014/main" id="{309C0AEC-CFEE-0643-BA8F-92AB69E61C90}"/>
              </a:ext>
            </a:extLst>
          </p:cNvPr>
          <p:cNvPicPr>
            <a:picLocks noChangeAspect="1"/>
          </p:cNvPicPr>
          <p:nvPr/>
        </p:nvPicPr>
        <p:blipFill>
          <a:blip r:embed="rId3"/>
          <a:stretch>
            <a:fillRect/>
          </a:stretch>
        </p:blipFill>
        <p:spPr>
          <a:xfrm>
            <a:off x="6751585" y="183204"/>
            <a:ext cx="3491920" cy="5382773"/>
          </a:xfrm>
          <a:prstGeom prst="rect">
            <a:avLst/>
          </a:prstGeom>
        </p:spPr>
      </p:pic>
      <p:pic>
        <p:nvPicPr>
          <p:cNvPr id="9" name="Picture 8">
            <a:extLst>
              <a:ext uri="{FF2B5EF4-FFF2-40B4-BE49-F238E27FC236}">
                <a16:creationId xmlns:a16="http://schemas.microsoft.com/office/drawing/2014/main" id="{99B8626E-D19C-664B-B7F0-6259DD72549E}"/>
              </a:ext>
            </a:extLst>
          </p:cNvPr>
          <p:cNvPicPr>
            <a:picLocks noChangeAspect="1"/>
          </p:cNvPicPr>
          <p:nvPr/>
        </p:nvPicPr>
        <p:blipFill>
          <a:blip r:embed="rId4"/>
          <a:stretch>
            <a:fillRect/>
          </a:stretch>
        </p:blipFill>
        <p:spPr>
          <a:xfrm>
            <a:off x="6442685" y="5645365"/>
            <a:ext cx="4292600" cy="1092200"/>
          </a:xfrm>
          <a:prstGeom prst="rect">
            <a:avLst/>
          </a:prstGeom>
        </p:spPr>
      </p:pic>
      <p:grpSp>
        <p:nvGrpSpPr>
          <p:cNvPr id="5" name="קבוצה 4">
            <a:extLst>
              <a:ext uri="{FF2B5EF4-FFF2-40B4-BE49-F238E27FC236}">
                <a16:creationId xmlns:a16="http://schemas.microsoft.com/office/drawing/2014/main" id="{BF39A000-BB41-6CA6-2403-D8675595CB23}"/>
              </a:ext>
            </a:extLst>
          </p:cNvPr>
          <p:cNvGrpSpPr/>
          <p:nvPr/>
        </p:nvGrpSpPr>
        <p:grpSpPr>
          <a:xfrm>
            <a:off x="1149350" y="5745481"/>
            <a:ext cx="3441789" cy="685139"/>
            <a:chOff x="1149350" y="5745481"/>
            <a:chExt cx="3441789" cy="685139"/>
          </a:xfrm>
        </p:grpSpPr>
        <p:pic>
          <p:nvPicPr>
            <p:cNvPr id="4" name="Picture 3">
              <a:extLst>
                <a:ext uri="{FF2B5EF4-FFF2-40B4-BE49-F238E27FC236}">
                  <a16:creationId xmlns:a16="http://schemas.microsoft.com/office/drawing/2014/main" id="{2193CA35-E009-E343-AF11-20DFD40280DB}"/>
                </a:ext>
              </a:extLst>
            </p:cNvPr>
            <p:cNvPicPr>
              <a:picLocks noChangeAspect="1"/>
            </p:cNvPicPr>
            <p:nvPr/>
          </p:nvPicPr>
          <p:blipFill>
            <a:blip r:embed="rId5"/>
            <a:stretch>
              <a:fillRect/>
            </a:stretch>
          </p:blipFill>
          <p:spPr>
            <a:xfrm>
              <a:off x="1187539" y="6011520"/>
              <a:ext cx="3403600" cy="419100"/>
            </a:xfrm>
            <a:prstGeom prst="rect">
              <a:avLst/>
            </a:prstGeom>
          </p:spPr>
        </p:pic>
        <p:sp>
          <p:nvSpPr>
            <p:cNvPr id="3" name="תיבת טקסט 2">
              <a:extLst>
                <a:ext uri="{FF2B5EF4-FFF2-40B4-BE49-F238E27FC236}">
                  <a16:creationId xmlns:a16="http://schemas.microsoft.com/office/drawing/2014/main" id="{5493E6D2-AEC4-D32D-264B-C7C5E0A2D8A7}"/>
                </a:ext>
              </a:extLst>
            </p:cNvPr>
            <p:cNvSpPr txBox="1"/>
            <p:nvPr/>
          </p:nvSpPr>
          <p:spPr>
            <a:xfrm>
              <a:off x="1149350" y="5745481"/>
              <a:ext cx="3441789" cy="276999"/>
            </a:xfrm>
            <a:prstGeom prst="rect">
              <a:avLst/>
            </a:prstGeom>
            <a:solidFill>
              <a:schemeClr val="bg1"/>
            </a:solidFill>
          </p:spPr>
          <p:txBody>
            <a:bodyPr wrap="square" rtlCol="1">
              <a:spAutoFit/>
            </a:bodyPr>
            <a:lstStyle/>
            <a:p>
              <a:r>
                <a:rPr lang="he-IL" sz="1200" dirty="0">
                  <a:solidFill>
                    <a:schemeClr val="tx1">
                      <a:lumMod val="75000"/>
                    </a:schemeClr>
                  </a:solidFill>
                  <a:latin typeface="Mitr Light" panose="020B0502040204020203" pitchFamily="2" charset="-34"/>
                </a:rPr>
                <a:t>5</a:t>
              </a:r>
            </a:p>
          </p:txBody>
        </p:sp>
      </p:grpSp>
    </p:spTree>
    <p:extLst>
      <p:ext uri="{BB962C8B-B14F-4D97-AF65-F5344CB8AC3E}">
        <p14:creationId xmlns:p14="http://schemas.microsoft.com/office/powerpoint/2010/main" val="24310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normAutofit fontScale="90000"/>
          </a:bodyPr>
          <a:lstStyle/>
          <a:p>
            <a:pPr algn="ctr"/>
            <a:r>
              <a:rPr lang="en-US" cap="none" dirty="0">
                <a:effectLst/>
              </a:rPr>
              <a:t>Java throw keyword</a:t>
            </a:r>
            <a:br>
              <a:rPr lang="en-US" cap="none" dirty="0">
                <a:effectLst/>
              </a:rPr>
            </a:br>
            <a:br>
              <a:rPr lang="en-US" cap="none" dirty="0"/>
            </a:br>
            <a:endParaRPr lang="en-US" cap="none" dirty="0"/>
          </a:p>
        </p:txBody>
      </p:sp>
      <p:sp>
        <p:nvSpPr>
          <p:cNvPr id="9" name="Rectangle 8">
            <a:extLst>
              <a:ext uri="{FF2B5EF4-FFF2-40B4-BE49-F238E27FC236}">
                <a16:creationId xmlns:a16="http://schemas.microsoft.com/office/drawing/2014/main" id="{D5512D7B-1413-AF4A-B4E7-06BBEC4428F2}"/>
              </a:ext>
            </a:extLst>
          </p:cNvPr>
          <p:cNvSpPr/>
          <p:nvPr/>
        </p:nvSpPr>
        <p:spPr>
          <a:xfrm>
            <a:off x="627797" y="1787857"/>
            <a:ext cx="9021170" cy="2308324"/>
          </a:xfrm>
          <a:prstGeom prst="rect">
            <a:avLst/>
          </a:prstGeom>
        </p:spPr>
        <p:txBody>
          <a:bodyPr wrap="square">
            <a:spAutoFit/>
          </a:bodyPr>
          <a:lstStyle/>
          <a:p>
            <a:pPr algn="just"/>
            <a:r>
              <a:rPr lang="en-US" dirty="0"/>
              <a:t>The Java throw keyword is used to throw an exception explicitly.</a:t>
            </a:r>
          </a:p>
          <a:p>
            <a:pPr algn="just"/>
            <a:r>
              <a:rPr lang="en-US" dirty="0"/>
              <a:t>We specify the </a:t>
            </a:r>
            <a:r>
              <a:rPr lang="en-US" b="1" dirty="0"/>
              <a:t>exception</a:t>
            </a:r>
            <a:r>
              <a:rPr lang="en-US" dirty="0"/>
              <a:t> object which is to be thrown. </a:t>
            </a:r>
          </a:p>
          <a:p>
            <a:pPr algn="just"/>
            <a:r>
              <a:rPr lang="en-US" dirty="0"/>
              <a:t>The Exception has some message with it that provides the error description. These exceptions may be related to user inputs, server, etc.</a:t>
            </a:r>
          </a:p>
          <a:p>
            <a:pPr algn="just"/>
            <a:r>
              <a:rPr lang="en-US" dirty="0"/>
              <a:t>We can throw either checked or unchecked exceptions in Java by throw keyword. </a:t>
            </a:r>
          </a:p>
          <a:p>
            <a:pPr algn="just"/>
            <a:r>
              <a:rPr lang="en-US" dirty="0"/>
              <a:t>It is mainly used to throw a custom exception. </a:t>
            </a:r>
          </a:p>
          <a:p>
            <a:pPr algn="just"/>
            <a:r>
              <a:rPr lang="en-US" dirty="0"/>
              <a:t>We will discuss custom exceptions later in this section.</a:t>
            </a:r>
            <a:endParaRPr lang="en-US" b="0" i="0" dirty="0">
              <a:effectLst/>
            </a:endParaRPr>
          </a:p>
        </p:txBody>
      </p:sp>
      <p:sp>
        <p:nvSpPr>
          <p:cNvPr id="10" name="Rectangle 9">
            <a:extLst>
              <a:ext uri="{FF2B5EF4-FFF2-40B4-BE49-F238E27FC236}">
                <a16:creationId xmlns:a16="http://schemas.microsoft.com/office/drawing/2014/main" id="{FC7B5269-1E5F-0D4A-88E1-872B111409C8}"/>
              </a:ext>
            </a:extLst>
          </p:cNvPr>
          <p:cNvSpPr/>
          <p:nvPr/>
        </p:nvSpPr>
        <p:spPr>
          <a:xfrm>
            <a:off x="635307" y="4546557"/>
            <a:ext cx="10918209" cy="923330"/>
          </a:xfrm>
          <a:prstGeom prst="rect">
            <a:avLst/>
          </a:prstGeom>
        </p:spPr>
        <p:txBody>
          <a:bodyPr wrap="square">
            <a:spAutoFit/>
          </a:bodyPr>
          <a:lstStyle/>
          <a:p>
            <a:r>
              <a:rPr lang="en-US" dirty="0"/>
              <a:t>We can also define our own set of conditions and throw an exception explicitly using throw keyword. For example, we can throw ArithmeticException if we divide a number by another number. Here, we just need to set the condition and throw exception using throw keyword.</a:t>
            </a:r>
          </a:p>
        </p:txBody>
      </p:sp>
    </p:spTree>
    <p:extLst>
      <p:ext uri="{BB962C8B-B14F-4D97-AF65-F5344CB8AC3E}">
        <p14:creationId xmlns:p14="http://schemas.microsoft.com/office/powerpoint/2010/main" val="302099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7" name="Picture 6">
            <a:extLst>
              <a:ext uri="{FF2B5EF4-FFF2-40B4-BE49-F238E27FC236}">
                <a16:creationId xmlns:a16="http://schemas.microsoft.com/office/drawing/2014/main" id="{C8BB35F2-6293-1143-8F73-B5F1DCADCCA9}"/>
              </a:ext>
            </a:extLst>
          </p:cNvPr>
          <p:cNvPicPr>
            <a:picLocks noChangeAspect="1"/>
          </p:cNvPicPr>
          <p:nvPr/>
        </p:nvPicPr>
        <p:blipFill>
          <a:blip r:embed="rId2"/>
          <a:stretch>
            <a:fillRect/>
          </a:stretch>
        </p:blipFill>
        <p:spPr>
          <a:xfrm>
            <a:off x="471534" y="1161766"/>
            <a:ext cx="5622878" cy="5175604"/>
          </a:xfrm>
          <a:prstGeom prst="rect">
            <a:avLst/>
          </a:prstGeom>
        </p:spPr>
      </p:pic>
      <p:pic>
        <p:nvPicPr>
          <p:cNvPr id="8" name="Picture 7">
            <a:extLst>
              <a:ext uri="{FF2B5EF4-FFF2-40B4-BE49-F238E27FC236}">
                <a16:creationId xmlns:a16="http://schemas.microsoft.com/office/drawing/2014/main" id="{4CCB94BD-8AFF-1641-86AB-5ACDBB75E489}"/>
              </a:ext>
            </a:extLst>
          </p:cNvPr>
          <p:cNvPicPr>
            <a:picLocks noChangeAspect="1"/>
          </p:cNvPicPr>
          <p:nvPr/>
        </p:nvPicPr>
        <p:blipFill>
          <a:blip r:embed="rId3"/>
          <a:stretch>
            <a:fillRect/>
          </a:stretch>
        </p:blipFill>
        <p:spPr>
          <a:xfrm rot="1056976">
            <a:off x="6447619" y="3326074"/>
            <a:ext cx="5321300" cy="469900"/>
          </a:xfrm>
          <a:prstGeom prst="rect">
            <a:avLst/>
          </a:prstGeom>
        </p:spPr>
      </p:pic>
    </p:spTree>
    <p:extLst>
      <p:ext uri="{BB962C8B-B14F-4D97-AF65-F5344CB8AC3E}">
        <p14:creationId xmlns:p14="http://schemas.microsoft.com/office/powerpoint/2010/main" val="914639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95A76CE4-E981-8B4B-B150-3B13EE2AD15E}"/>
              </a:ext>
            </a:extLst>
          </p:cNvPr>
          <p:cNvPicPr>
            <a:picLocks noChangeAspect="1"/>
          </p:cNvPicPr>
          <p:nvPr/>
        </p:nvPicPr>
        <p:blipFill>
          <a:blip r:embed="rId2"/>
          <a:stretch>
            <a:fillRect/>
          </a:stretch>
        </p:blipFill>
        <p:spPr>
          <a:xfrm>
            <a:off x="1141413" y="1037230"/>
            <a:ext cx="4380513" cy="5568844"/>
          </a:xfrm>
          <a:prstGeom prst="rect">
            <a:avLst/>
          </a:prstGeom>
        </p:spPr>
      </p:pic>
      <p:pic>
        <p:nvPicPr>
          <p:cNvPr id="4" name="Picture 3">
            <a:extLst>
              <a:ext uri="{FF2B5EF4-FFF2-40B4-BE49-F238E27FC236}">
                <a16:creationId xmlns:a16="http://schemas.microsoft.com/office/drawing/2014/main" id="{D1F87BC1-19D4-284F-BF11-F4E4E516053E}"/>
              </a:ext>
            </a:extLst>
          </p:cNvPr>
          <p:cNvPicPr>
            <a:picLocks noChangeAspect="1"/>
          </p:cNvPicPr>
          <p:nvPr/>
        </p:nvPicPr>
        <p:blipFill>
          <a:blip r:embed="rId3"/>
          <a:stretch>
            <a:fillRect/>
          </a:stretch>
        </p:blipFill>
        <p:spPr>
          <a:xfrm rot="1606322">
            <a:off x="6386068" y="3253097"/>
            <a:ext cx="5120042" cy="650164"/>
          </a:xfrm>
          <a:prstGeom prst="rect">
            <a:avLst/>
          </a:prstGeom>
        </p:spPr>
      </p:pic>
    </p:spTree>
    <p:extLst>
      <p:ext uri="{BB962C8B-B14F-4D97-AF65-F5344CB8AC3E}">
        <p14:creationId xmlns:p14="http://schemas.microsoft.com/office/powerpoint/2010/main" val="1711627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492417"/>
            <a:ext cx="9905998" cy="1905000"/>
          </a:xfrm>
        </p:spPr>
        <p:txBody>
          <a:bodyPr/>
          <a:lstStyle/>
          <a:p>
            <a:pPr algn="ctr"/>
            <a:r>
              <a:rPr lang="en-US" cap="none" dirty="0">
                <a:effectLst/>
              </a:rPr>
              <a:t>Java throws keyword</a:t>
            </a:r>
            <a:br>
              <a:rPr lang="en-US" cap="none" dirty="0">
                <a:effectLst/>
              </a:rPr>
            </a:br>
            <a:br>
              <a:rPr lang="en-US" cap="none" dirty="0"/>
            </a:br>
            <a:endParaRPr lang="en-US" cap="none" dirty="0"/>
          </a:p>
        </p:txBody>
      </p:sp>
      <p:sp>
        <p:nvSpPr>
          <p:cNvPr id="3" name="Rectangle 2">
            <a:extLst>
              <a:ext uri="{FF2B5EF4-FFF2-40B4-BE49-F238E27FC236}">
                <a16:creationId xmlns:a16="http://schemas.microsoft.com/office/drawing/2014/main" id="{F8EDCC6D-04AE-4C4D-AA08-7C9F11875E54}"/>
              </a:ext>
            </a:extLst>
          </p:cNvPr>
          <p:cNvSpPr/>
          <p:nvPr/>
        </p:nvSpPr>
        <p:spPr>
          <a:xfrm>
            <a:off x="239523" y="1726906"/>
            <a:ext cx="5854889" cy="3416320"/>
          </a:xfrm>
          <a:prstGeom prst="rect">
            <a:avLst/>
          </a:prstGeom>
        </p:spPr>
        <p:txBody>
          <a:bodyPr wrap="square">
            <a:spAutoFit/>
          </a:bodyPr>
          <a:lstStyle/>
          <a:p>
            <a:r>
              <a:rPr lang="en-US" dirty="0"/>
              <a:t>The </a:t>
            </a:r>
            <a:r>
              <a:rPr lang="en-US" b="1" dirty="0"/>
              <a:t>Java throws keyword</a:t>
            </a:r>
            <a:r>
              <a:rPr lang="en-US" dirty="0"/>
              <a:t> is used to declare an exception. </a:t>
            </a:r>
          </a:p>
          <a:p>
            <a:r>
              <a:rPr lang="en-US" dirty="0"/>
              <a:t>It gives an information to the programmer that there may occur an exception. </a:t>
            </a:r>
          </a:p>
          <a:p>
            <a:r>
              <a:rPr lang="en-US" dirty="0"/>
              <a:t>So, it is better for the programmer to provide the exception handling code so that the normal flow of the program can be maintained.</a:t>
            </a:r>
          </a:p>
          <a:p>
            <a:r>
              <a:rPr lang="en-US" dirty="0"/>
              <a:t>Exception Handling is mainly used to handle the checked exceptions. </a:t>
            </a:r>
          </a:p>
          <a:p>
            <a:r>
              <a:rPr lang="en-US" dirty="0"/>
              <a:t>If there occurs any unchecked exception such as NullPointerException, it is programmers' fault that he is not checking the code before it being used.</a:t>
            </a:r>
            <a:endParaRPr lang="en-US" b="0" i="0" dirty="0">
              <a:effectLst/>
            </a:endParaRPr>
          </a:p>
        </p:txBody>
      </p:sp>
      <p:pic>
        <p:nvPicPr>
          <p:cNvPr id="7" name="Picture 6">
            <a:extLst>
              <a:ext uri="{FF2B5EF4-FFF2-40B4-BE49-F238E27FC236}">
                <a16:creationId xmlns:a16="http://schemas.microsoft.com/office/drawing/2014/main" id="{8B6D70C5-7246-2C4F-B068-884839B8D317}"/>
              </a:ext>
            </a:extLst>
          </p:cNvPr>
          <p:cNvPicPr>
            <a:picLocks noChangeAspect="1"/>
          </p:cNvPicPr>
          <p:nvPr/>
        </p:nvPicPr>
        <p:blipFill>
          <a:blip r:embed="rId2"/>
          <a:stretch>
            <a:fillRect/>
          </a:stretch>
        </p:blipFill>
        <p:spPr>
          <a:xfrm>
            <a:off x="6198168" y="1444917"/>
            <a:ext cx="5694121" cy="3860421"/>
          </a:xfrm>
          <a:prstGeom prst="rect">
            <a:avLst/>
          </a:prstGeom>
        </p:spPr>
      </p:pic>
      <p:pic>
        <p:nvPicPr>
          <p:cNvPr id="8" name="Picture 7">
            <a:extLst>
              <a:ext uri="{FF2B5EF4-FFF2-40B4-BE49-F238E27FC236}">
                <a16:creationId xmlns:a16="http://schemas.microsoft.com/office/drawing/2014/main" id="{C272020C-4D02-E44A-87FC-00BA1EE0F018}"/>
              </a:ext>
            </a:extLst>
          </p:cNvPr>
          <p:cNvPicPr>
            <a:picLocks noChangeAspect="1"/>
          </p:cNvPicPr>
          <p:nvPr/>
        </p:nvPicPr>
        <p:blipFill>
          <a:blip r:embed="rId3"/>
          <a:stretch>
            <a:fillRect/>
          </a:stretch>
        </p:blipFill>
        <p:spPr>
          <a:xfrm>
            <a:off x="6253489" y="5552614"/>
            <a:ext cx="5638800" cy="762000"/>
          </a:xfrm>
          <a:prstGeom prst="rect">
            <a:avLst/>
          </a:prstGeom>
        </p:spPr>
      </p:pic>
    </p:spTree>
    <p:extLst>
      <p:ext uri="{BB962C8B-B14F-4D97-AF65-F5344CB8AC3E}">
        <p14:creationId xmlns:p14="http://schemas.microsoft.com/office/powerpoint/2010/main" val="233301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rot="19266925">
            <a:off x="-3071803" y="1547148"/>
            <a:ext cx="9905998" cy="1905000"/>
          </a:xfrm>
        </p:spPr>
        <p:txBody>
          <a:bodyPr/>
          <a:lstStyle/>
          <a:p>
            <a:pPr algn="ctr"/>
            <a:r>
              <a:rPr lang="en-US" cap="none" dirty="0">
                <a:effectLst/>
              </a:rPr>
              <a:t>throw VS throws</a:t>
            </a:r>
          </a:p>
        </p:txBody>
      </p:sp>
      <p:pic>
        <p:nvPicPr>
          <p:cNvPr id="5" name="Picture 4">
            <a:extLst>
              <a:ext uri="{FF2B5EF4-FFF2-40B4-BE49-F238E27FC236}">
                <a16:creationId xmlns:a16="http://schemas.microsoft.com/office/drawing/2014/main" id="{433BC420-4055-9E46-A58A-D793C8017572}"/>
              </a:ext>
            </a:extLst>
          </p:cNvPr>
          <p:cNvPicPr>
            <a:picLocks noChangeAspect="1"/>
          </p:cNvPicPr>
          <p:nvPr/>
        </p:nvPicPr>
        <p:blipFill>
          <a:blip r:embed="rId2"/>
          <a:stretch>
            <a:fillRect/>
          </a:stretch>
        </p:blipFill>
        <p:spPr>
          <a:xfrm>
            <a:off x="4168401" y="182391"/>
            <a:ext cx="6586036" cy="5041267"/>
          </a:xfrm>
          <a:prstGeom prst="rect">
            <a:avLst/>
          </a:prstGeom>
        </p:spPr>
      </p:pic>
      <p:pic>
        <p:nvPicPr>
          <p:cNvPr id="6" name="Picture 5">
            <a:extLst>
              <a:ext uri="{FF2B5EF4-FFF2-40B4-BE49-F238E27FC236}">
                <a16:creationId xmlns:a16="http://schemas.microsoft.com/office/drawing/2014/main" id="{2866378B-286D-7E44-B245-2D5007D77F90}"/>
              </a:ext>
            </a:extLst>
          </p:cNvPr>
          <p:cNvPicPr>
            <a:picLocks noChangeAspect="1"/>
          </p:cNvPicPr>
          <p:nvPr/>
        </p:nvPicPr>
        <p:blipFill>
          <a:blip r:embed="rId3"/>
          <a:stretch>
            <a:fillRect/>
          </a:stretch>
        </p:blipFill>
        <p:spPr>
          <a:xfrm>
            <a:off x="4168401" y="5223658"/>
            <a:ext cx="6586036" cy="1494939"/>
          </a:xfrm>
          <a:prstGeom prst="rect">
            <a:avLst/>
          </a:prstGeom>
        </p:spPr>
      </p:pic>
    </p:spTree>
    <p:extLst>
      <p:ext uri="{BB962C8B-B14F-4D97-AF65-F5344CB8AC3E}">
        <p14:creationId xmlns:p14="http://schemas.microsoft.com/office/powerpoint/2010/main" val="219985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1D5E7C1E-54E6-B16B-45D5-CA6A4457B90A}"/>
              </a:ext>
            </a:extLst>
          </p:cNvPr>
          <p:cNvSpPr/>
          <p:nvPr/>
        </p:nvSpPr>
        <p:spPr>
          <a:xfrm>
            <a:off x="4932252" y="2642215"/>
            <a:ext cx="2124300" cy="923330"/>
          </a:xfrm>
          <a:prstGeom prst="rect">
            <a:avLst/>
          </a:prstGeom>
          <a:noFill/>
        </p:spPr>
        <p:txBody>
          <a:bodyPr wrap="none" lIns="91440" tIns="45720" rIns="91440" bIns="45720">
            <a:spAutoFit/>
          </a:bodyPr>
          <a:lstStyle/>
          <a:p>
            <a:pPr algn="ctr"/>
            <a:r>
              <a:rPr lang="en-US" sz="5400" b="1" dirty="0">
                <a:effectLst>
                  <a:outerShdw blurRad="50800" dist="63500" dir="2700000" algn="tl" rotWithShape="0">
                    <a:srgbClr val="000000">
                      <a:alpha val="48000"/>
                    </a:srgbClr>
                  </a:outerShdw>
                </a:effectLst>
                <a:latin typeface="+mj-lt"/>
                <a:ea typeface="+mj-ea"/>
                <a:cs typeface="+mj-cs"/>
              </a:rPr>
              <a:t>Junit</a:t>
            </a:r>
            <a:endParaRPr lang="he-IL" sz="5400" b="1" dirty="0">
              <a:effectLst>
                <a:outerShdw blurRad="50800" dist="63500" dir="2700000" algn="tl" rotWithShape="0">
                  <a:srgbClr val="000000">
                    <a:alpha val="48000"/>
                  </a:srgbClr>
                </a:outerShdw>
              </a:effectLst>
              <a:latin typeface="+mj-lt"/>
              <a:ea typeface="+mj-ea"/>
              <a:cs typeface="+mj-cs"/>
            </a:endParaRPr>
          </a:p>
        </p:txBody>
      </p:sp>
    </p:spTree>
    <p:extLst>
      <p:ext uri="{BB962C8B-B14F-4D97-AF65-F5344CB8AC3E}">
        <p14:creationId xmlns:p14="http://schemas.microsoft.com/office/powerpoint/2010/main" val="62763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p:txBody>
          <a:bodyPr/>
          <a:lstStyle/>
          <a:p>
            <a:pPr algn="ctr" defTabSz="457200" rtl="1" eaLnBrk="1" latinLnBrk="0" hangingPunct="1">
              <a:spcBef>
                <a:spcPct val="0"/>
              </a:spcBef>
              <a:buNone/>
            </a:pPr>
            <a:r>
              <a:rPr lang="en-US" cap="none" dirty="0"/>
              <a:t>JUNIT</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2" y="1785258"/>
            <a:ext cx="10515599" cy="3853544"/>
          </a:xfrm>
        </p:spPr>
        <p:txBody>
          <a:bodyPr>
            <a:normAutofit/>
          </a:bodyPr>
          <a:lstStyle/>
          <a:p>
            <a:pPr marL="0" indent="0" algn="r" rtl="1">
              <a:buNone/>
            </a:pPr>
            <a:r>
              <a:rPr lang="en-US" cap="none" dirty="0">
                <a:solidFill>
                  <a:schemeClr val="tx1"/>
                </a:solidFill>
              </a:rPr>
              <a:t>JUNIT</a:t>
            </a:r>
            <a:r>
              <a:rPr lang="he-IL" cap="none" dirty="0">
                <a:solidFill>
                  <a:schemeClr val="tx1"/>
                </a:solidFill>
              </a:rPr>
              <a:t> הינה מחלקה שמטרתה לספק פלטפורמה לבדיקת הקוד שלנו בצורה קלה ומהירה</a:t>
            </a:r>
          </a:p>
          <a:p>
            <a:pPr marL="0" indent="0" algn="r" rtl="1">
              <a:buNone/>
            </a:pPr>
            <a:r>
              <a:rPr lang="he-IL" dirty="0">
                <a:latin typeface="Droid Sans Mono"/>
              </a:rPr>
              <a:t>באמצעות המחלקה נוכל לבדוק בצורה אוטומטית את הקוד שלנו ולכסות את כל מקרי הקצה הנדרשים</a:t>
            </a:r>
          </a:p>
          <a:p>
            <a:pPr marL="0" indent="0" algn="r" rtl="1">
              <a:buNone/>
            </a:pPr>
            <a:r>
              <a:rPr lang="he-IL" cap="none" dirty="0">
                <a:solidFill>
                  <a:schemeClr val="tx1"/>
                </a:solidFill>
                <a:latin typeface="Droid Sans Mono"/>
              </a:rPr>
              <a:t>המחלקה הזו שונה ממחלקות סטנדרטיות והיא מתאפיינת בסינטקס שונה ובצורת הרצה שונה</a:t>
            </a:r>
          </a:p>
        </p:txBody>
      </p:sp>
    </p:spTree>
    <p:extLst>
      <p:ext uri="{BB962C8B-B14F-4D97-AF65-F5344CB8AC3E}">
        <p14:creationId xmlns:p14="http://schemas.microsoft.com/office/powerpoint/2010/main" val="232159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AC1B07-B757-75B8-B932-DE8136F697C2}"/>
              </a:ext>
            </a:extLst>
          </p:cNvPr>
          <p:cNvSpPr>
            <a:spLocks noGrp="1"/>
          </p:cNvSpPr>
          <p:nvPr>
            <p:ph type="title"/>
          </p:nvPr>
        </p:nvSpPr>
        <p:spPr>
          <a:xfrm>
            <a:off x="838199" y="365125"/>
            <a:ext cx="10515600" cy="1325563"/>
          </a:xfrm>
        </p:spPr>
        <p:txBody>
          <a:bodyPr/>
          <a:lstStyle/>
          <a:p>
            <a:pPr algn="ctr"/>
            <a:r>
              <a:rPr lang="he-IL" dirty="0"/>
              <a:t>תכנות מונחה בדיקות</a:t>
            </a:r>
          </a:p>
        </p:txBody>
      </p:sp>
      <p:graphicFrame>
        <p:nvGraphicFramePr>
          <p:cNvPr id="6" name="מציין מיקום תוכן 5">
            <a:extLst>
              <a:ext uri="{FF2B5EF4-FFF2-40B4-BE49-F238E27FC236}">
                <a16:creationId xmlns:a16="http://schemas.microsoft.com/office/drawing/2014/main" id="{F59AFA97-964C-D041-758C-7C5B870F2F89}"/>
              </a:ext>
            </a:extLst>
          </p:cNvPr>
          <p:cNvGraphicFramePr>
            <a:graphicFrameLocks noGrp="1"/>
          </p:cNvGraphicFramePr>
          <p:nvPr>
            <p:ph idx="1"/>
          </p:nvPr>
        </p:nvGraphicFramePr>
        <p:xfrm>
          <a:off x="5018315" y="1908402"/>
          <a:ext cx="2253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תיבת טקסט 6">
            <a:extLst>
              <a:ext uri="{FF2B5EF4-FFF2-40B4-BE49-F238E27FC236}">
                <a16:creationId xmlns:a16="http://schemas.microsoft.com/office/drawing/2014/main" id="{CD7C6C25-03A9-BB29-3358-12574067CAFC}"/>
              </a:ext>
            </a:extLst>
          </p:cNvPr>
          <p:cNvSpPr txBox="1"/>
          <p:nvPr/>
        </p:nvSpPr>
        <p:spPr>
          <a:xfrm>
            <a:off x="7913915" y="1452581"/>
            <a:ext cx="3820886" cy="5262979"/>
          </a:xfrm>
          <a:prstGeom prst="rect">
            <a:avLst/>
          </a:prstGeom>
          <a:noFill/>
        </p:spPr>
        <p:txBody>
          <a:bodyPr wrap="square" rtlCol="1">
            <a:spAutoFit/>
          </a:bodyPr>
          <a:lstStyle/>
          <a:p>
            <a:pPr algn="ctr"/>
            <a:r>
              <a:rPr lang="he-IL" sz="2400" b="1" dirty="0"/>
              <a:t>יתרונות</a:t>
            </a:r>
          </a:p>
          <a:p>
            <a:pPr algn="ctr"/>
            <a:endParaRPr lang="he-IL" sz="2400" b="1" dirty="0"/>
          </a:p>
          <a:p>
            <a:pPr marL="285750" indent="-285750">
              <a:buFont typeface="Arial" panose="020B0604020202020204" pitchFamily="34" charset="0"/>
              <a:buChar char="•"/>
            </a:pPr>
            <a:r>
              <a:rPr lang="he-IL" sz="2400" dirty="0"/>
              <a:t>מכריח תכנון של מבנה הפרויקט מראש</a:t>
            </a:r>
          </a:p>
          <a:p>
            <a:endParaRPr lang="he-IL" sz="2400" dirty="0"/>
          </a:p>
          <a:p>
            <a:pPr marL="285750" indent="-285750">
              <a:buFont typeface="Arial" panose="020B0604020202020204" pitchFamily="34" charset="0"/>
              <a:buChar char="•"/>
            </a:pPr>
            <a:r>
              <a:rPr lang="he-IL" sz="2400" dirty="0"/>
              <a:t>מאפשר חשיבה על מקרי קצה אופציונאליים</a:t>
            </a:r>
          </a:p>
          <a:p>
            <a:endParaRPr lang="he-IL" sz="2400" dirty="0"/>
          </a:p>
          <a:p>
            <a:pPr marL="285750" indent="-285750">
              <a:buFont typeface="Arial" panose="020B0604020202020204" pitchFamily="34" charset="0"/>
              <a:buChar char="•"/>
            </a:pPr>
            <a:r>
              <a:rPr lang="he-IL" sz="2400" dirty="0"/>
              <a:t>סדר הטסטים מהווה תכנית עבודה לכתיבת הקוד</a:t>
            </a:r>
          </a:p>
          <a:p>
            <a:endParaRPr lang="he-IL" sz="2400" dirty="0"/>
          </a:p>
          <a:p>
            <a:pPr marL="285750" indent="-285750">
              <a:buFont typeface="Arial" panose="020B0604020202020204" pitchFamily="34" charset="0"/>
              <a:buChar char="•"/>
            </a:pPr>
            <a:r>
              <a:rPr lang="he-IL" sz="2400" dirty="0"/>
              <a:t>מאפשר שינויים בקוד תוך בקרה שהמערכת לא נפגעה מהשינוי</a:t>
            </a:r>
            <a:endParaRPr lang="en-US" sz="2400" dirty="0"/>
          </a:p>
        </p:txBody>
      </p:sp>
      <p:sp>
        <p:nvSpPr>
          <p:cNvPr id="8" name="תיבת טקסט 7">
            <a:extLst>
              <a:ext uri="{FF2B5EF4-FFF2-40B4-BE49-F238E27FC236}">
                <a16:creationId xmlns:a16="http://schemas.microsoft.com/office/drawing/2014/main" id="{3C7584D3-0C49-2227-7E3C-200942A071EE}"/>
              </a:ext>
            </a:extLst>
          </p:cNvPr>
          <p:cNvSpPr txBox="1"/>
          <p:nvPr/>
        </p:nvSpPr>
        <p:spPr>
          <a:xfrm>
            <a:off x="555172" y="1452581"/>
            <a:ext cx="3820886" cy="5324535"/>
          </a:xfrm>
          <a:prstGeom prst="rect">
            <a:avLst/>
          </a:prstGeom>
          <a:noFill/>
        </p:spPr>
        <p:txBody>
          <a:bodyPr wrap="square" rtlCol="1">
            <a:spAutoFit/>
          </a:bodyPr>
          <a:lstStyle/>
          <a:p>
            <a:pPr algn="ctr"/>
            <a:r>
              <a:rPr lang="he-IL" sz="2400" b="1" dirty="0"/>
              <a:t>חסרונות</a:t>
            </a:r>
          </a:p>
          <a:p>
            <a:endParaRPr lang="he-IL" sz="2400" dirty="0"/>
          </a:p>
          <a:p>
            <a:pPr marL="285750" indent="-285750">
              <a:buFont typeface="Arial" panose="020B0604020202020204" pitchFamily="34" charset="0"/>
              <a:buChar char="•"/>
            </a:pPr>
            <a:r>
              <a:rPr lang="he-IL" sz="2400" dirty="0"/>
              <a:t>לוקח זמן רב יותר לכתוב טסטים לפני כתיבת הקוד</a:t>
            </a:r>
          </a:p>
          <a:p>
            <a:endParaRPr lang="he-IL" sz="2400" dirty="0"/>
          </a:p>
          <a:p>
            <a:pPr marL="285750" indent="-285750">
              <a:buFont typeface="Arial" panose="020B0604020202020204" pitchFamily="34" charset="0"/>
              <a:buChar char="•"/>
            </a:pPr>
            <a:r>
              <a:rPr lang="he-IL" sz="2400" dirty="0"/>
              <a:t>חלקים מסוימים בקוד עלולים שלא להיבדק</a:t>
            </a:r>
          </a:p>
          <a:p>
            <a:endParaRPr lang="he-IL" sz="2400" dirty="0"/>
          </a:p>
          <a:p>
            <a:pPr marL="285750" indent="-285750">
              <a:buFont typeface="Arial" panose="020B0604020202020204" pitchFamily="34" charset="0"/>
              <a:buChar char="•"/>
            </a:pPr>
            <a:r>
              <a:rPr lang="he-IL" sz="2400" dirty="0"/>
              <a:t>השקעה מוגזמת בטסטים על פני השקעה בכתיבת הקוד</a:t>
            </a:r>
          </a:p>
          <a:p>
            <a:endParaRPr lang="he-IL" sz="2400" dirty="0"/>
          </a:p>
          <a:p>
            <a:pPr marL="285750" indent="-285750">
              <a:buFont typeface="Arial" panose="020B0604020202020204" pitchFamily="34" charset="0"/>
              <a:buChar char="•"/>
            </a:pPr>
            <a:r>
              <a:rPr lang="he-IL" sz="2400" dirty="0"/>
              <a:t>כל שינוי בקוד יצריך שינוי כפול – גם בטסטים</a:t>
            </a:r>
          </a:p>
          <a:p>
            <a:endParaRPr lang="en-US" sz="2800" dirty="0"/>
          </a:p>
        </p:txBody>
      </p:sp>
    </p:spTree>
    <p:extLst>
      <p:ext uri="{BB962C8B-B14F-4D97-AF65-F5344CB8AC3E}">
        <p14:creationId xmlns:p14="http://schemas.microsoft.com/office/powerpoint/2010/main" val="162636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D21FE-F3FC-B71F-FB0D-5C60D1B00D9D}"/>
              </a:ext>
            </a:extLst>
          </p:cNvPr>
          <p:cNvSpPr>
            <a:spLocks noGrp="1"/>
          </p:cNvSpPr>
          <p:nvPr>
            <p:ph type="title"/>
          </p:nvPr>
        </p:nvSpPr>
        <p:spPr>
          <a:xfrm>
            <a:off x="771555" y="2915920"/>
            <a:ext cx="10353761" cy="1326321"/>
          </a:xfrm>
        </p:spPr>
        <p:txBody>
          <a:bodyPr/>
          <a:lstStyle/>
          <a:p>
            <a:r>
              <a:rPr lang="en-US" cap="none" dirty="0"/>
              <a:t>Exceptions</a:t>
            </a:r>
            <a:endParaRPr lang="he-IL" dirty="0"/>
          </a:p>
        </p:txBody>
      </p:sp>
    </p:spTree>
    <p:extLst>
      <p:ext uri="{BB962C8B-B14F-4D97-AF65-F5344CB8AC3E}">
        <p14:creationId xmlns:p14="http://schemas.microsoft.com/office/powerpoint/2010/main" val="15649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CDA-89EA-4D4D-877F-18E515687B37}"/>
              </a:ext>
            </a:extLst>
          </p:cNvPr>
          <p:cNvSpPr>
            <a:spLocks noGrp="1"/>
          </p:cNvSpPr>
          <p:nvPr>
            <p:ph type="title"/>
          </p:nvPr>
        </p:nvSpPr>
        <p:spPr/>
        <p:txBody>
          <a:bodyPr/>
          <a:lstStyle/>
          <a:p>
            <a:pPr algn="ctr" defTabSz="457200" rtl="1" eaLnBrk="1" latinLnBrk="0" hangingPunct="1">
              <a:spcBef>
                <a:spcPct val="0"/>
              </a:spcBef>
              <a:buNone/>
            </a:pPr>
            <a:r>
              <a:rPr lang="en-US" cap="none" dirty="0"/>
              <a:t>JUNIT syntax</a:t>
            </a:r>
          </a:p>
        </p:txBody>
      </p:sp>
      <p:sp>
        <p:nvSpPr>
          <p:cNvPr id="3" name="Content Placeholder 2">
            <a:extLst>
              <a:ext uri="{FF2B5EF4-FFF2-40B4-BE49-F238E27FC236}">
                <a16:creationId xmlns:a16="http://schemas.microsoft.com/office/drawing/2014/main" id="{12B2F70E-E7AA-B243-A334-1B9E47057615}"/>
              </a:ext>
            </a:extLst>
          </p:cNvPr>
          <p:cNvSpPr>
            <a:spLocks noGrp="1"/>
          </p:cNvSpPr>
          <p:nvPr>
            <p:ph idx="1"/>
          </p:nvPr>
        </p:nvSpPr>
        <p:spPr>
          <a:xfrm>
            <a:off x="1141413" y="1690688"/>
            <a:ext cx="10515600" cy="3948113"/>
          </a:xfrm>
        </p:spPr>
        <p:txBody>
          <a:bodyPr>
            <a:normAutofit/>
          </a:bodyPr>
          <a:lstStyle/>
          <a:p>
            <a:pPr algn="r" rtl="1"/>
            <a:r>
              <a:rPr lang="he-IL" cap="none" dirty="0">
                <a:solidFill>
                  <a:schemeClr val="tx1"/>
                </a:solidFill>
              </a:rPr>
              <a:t>המתודות שנכתוב במחלקת טסט יהיו בעצם טסטים. כל מתודה שמסומנת מעליה </a:t>
            </a:r>
            <a:r>
              <a:rPr lang="he-IL" cap="none" dirty="0" err="1">
                <a:solidFill>
                  <a:schemeClr val="tx1"/>
                </a:solidFill>
              </a:rPr>
              <a:t>האנוטציה</a:t>
            </a:r>
            <a:r>
              <a:rPr lang="he-IL" cap="none" dirty="0">
                <a:solidFill>
                  <a:schemeClr val="tx1"/>
                </a:solidFill>
              </a:rPr>
              <a:t> </a:t>
            </a:r>
            <a:r>
              <a:rPr lang="en-US" b="1" cap="none" dirty="0">
                <a:solidFill>
                  <a:schemeClr val="tx1"/>
                </a:solidFill>
              </a:rPr>
              <a:t>@Test</a:t>
            </a:r>
            <a:r>
              <a:rPr lang="he-IL" cap="none" dirty="0">
                <a:solidFill>
                  <a:schemeClr val="tx1"/>
                </a:solidFill>
              </a:rPr>
              <a:t> היא מתודה של טסט. </a:t>
            </a:r>
          </a:p>
          <a:p>
            <a:pPr algn="r" rtl="1"/>
            <a:r>
              <a:rPr lang="he-IL" cap="none" dirty="0">
                <a:solidFill>
                  <a:schemeClr val="tx1"/>
                </a:solidFill>
              </a:rPr>
              <a:t>ישנם המון </a:t>
            </a:r>
            <a:r>
              <a:rPr lang="he-IL" cap="none" dirty="0" err="1">
                <a:solidFill>
                  <a:schemeClr val="tx1"/>
                </a:solidFill>
              </a:rPr>
              <a:t>אנוטציות</a:t>
            </a:r>
            <a:r>
              <a:rPr lang="he-IL" cap="none" dirty="0">
                <a:solidFill>
                  <a:schemeClr val="tx1"/>
                </a:solidFill>
              </a:rPr>
              <a:t> שאפשר להוסיף למתודות במחלקה, ויש לזכור שהמחלקה הזאת היא מחלקה רגילה לכל דבר, גם לה אפשר ליצור תכונות ואפילו לאתחל ולעדכן אותן בין טסט לטסט.</a:t>
            </a:r>
          </a:p>
          <a:p>
            <a:pPr algn="r" rtl="1"/>
            <a:r>
              <a:rPr lang="he-IL" cap="none" dirty="0" err="1">
                <a:solidFill>
                  <a:schemeClr val="tx1"/>
                </a:solidFill>
              </a:rPr>
              <a:t>אנוטציות</a:t>
            </a:r>
            <a:r>
              <a:rPr lang="he-IL" cap="none" dirty="0">
                <a:solidFill>
                  <a:schemeClr val="tx1"/>
                </a:solidFill>
              </a:rPr>
              <a:t> נוספות שאפשר להוסיף הן </a:t>
            </a:r>
            <a:r>
              <a:rPr lang="en-US" cap="none" dirty="0">
                <a:solidFill>
                  <a:schemeClr val="tx1"/>
                </a:solidFill>
                <a:effectLst/>
                <a:latin typeface="Droid Sans Mono"/>
              </a:rPr>
              <a:t>@</a:t>
            </a:r>
            <a:r>
              <a:rPr lang="en-US" cap="none" dirty="0" err="1">
                <a:solidFill>
                  <a:schemeClr val="tx1"/>
                </a:solidFill>
                <a:effectLst/>
                <a:latin typeface="Droid Sans Mono"/>
              </a:rPr>
              <a:t>BeforeEach</a:t>
            </a:r>
            <a:r>
              <a:rPr lang="he-IL" cap="none" dirty="0">
                <a:solidFill>
                  <a:schemeClr val="tx1"/>
                </a:solidFill>
                <a:effectLst/>
                <a:latin typeface="Droid Sans Mono"/>
              </a:rPr>
              <a:t> </a:t>
            </a:r>
            <a:r>
              <a:rPr lang="en-US" cap="none" dirty="0">
                <a:solidFill>
                  <a:schemeClr val="tx1"/>
                </a:solidFill>
                <a:effectLst/>
                <a:latin typeface="Droid Sans Mono"/>
              </a:rPr>
              <a:t>@</a:t>
            </a:r>
            <a:r>
              <a:rPr lang="en-US" cap="none" dirty="0" err="1">
                <a:solidFill>
                  <a:schemeClr val="tx1"/>
                </a:solidFill>
                <a:effectLst/>
                <a:latin typeface="Droid Sans Mono"/>
              </a:rPr>
              <a:t>AfterEach</a:t>
            </a:r>
            <a:r>
              <a:rPr lang="he-IL" cap="none" dirty="0">
                <a:solidFill>
                  <a:schemeClr val="tx1"/>
                </a:solidFill>
                <a:effectLst/>
                <a:latin typeface="Droid Sans Mono"/>
              </a:rPr>
              <a:t> </a:t>
            </a:r>
            <a:r>
              <a:rPr lang="en-US" cap="none" dirty="0">
                <a:solidFill>
                  <a:schemeClr val="tx1"/>
                </a:solidFill>
                <a:effectLst/>
                <a:latin typeface="Droid Sans Mono"/>
              </a:rPr>
              <a:t>@</a:t>
            </a:r>
            <a:r>
              <a:rPr lang="en-US" cap="none" dirty="0" err="1">
                <a:solidFill>
                  <a:schemeClr val="tx1"/>
                </a:solidFill>
                <a:effectLst/>
                <a:latin typeface="Droid Sans Mono"/>
              </a:rPr>
              <a:t>BeforeAll</a:t>
            </a:r>
            <a:r>
              <a:rPr lang="he-IL" cap="none" dirty="0">
                <a:solidFill>
                  <a:schemeClr val="tx1"/>
                </a:solidFill>
                <a:effectLst/>
                <a:latin typeface="Droid Sans Mono"/>
              </a:rPr>
              <a:t> </a:t>
            </a:r>
            <a:r>
              <a:rPr lang="en-US" cap="none" dirty="0">
                <a:solidFill>
                  <a:schemeClr val="tx1"/>
                </a:solidFill>
                <a:effectLst/>
                <a:latin typeface="Droid Sans Mono"/>
              </a:rPr>
              <a:t>@</a:t>
            </a:r>
            <a:r>
              <a:rPr lang="en-US" cap="none" dirty="0" err="1">
                <a:solidFill>
                  <a:schemeClr val="tx1"/>
                </a:solidFill>
                <a:effectLst/>
                <a:latin typeface="Droid Sans Mono"/>
              </a:rPr>
              <a:t>AfterAll</a:t>
            </a:r>
            <a:r>
              <a:rPr lang="he-IL" cap="none" dirty="0">
                <a:solidFill>
                  <a:schemeClr val="tx1"/>
                </a:solidFill>
                <a:effectLst/>
                <a:latin typeface="Droid Sans Mono"/>
              </a:rPr>
              <a:t> </a:t>
            </a:r>
            <a:r>
              <a:rPr lang="en-US" cap="none" dirty="0">
                <a:solidFill>
                  <a:schemeClr val="tx1"/>
                </a:solidFill>
                <a:effectLst/>
                <a:latin typeface="Droid Sans Mono"/>
              </a:rPr>
              <a:t>@Disabled</a:t>
            </a:r>
            <a:r>
              <a:rPr lang="he-IL" cap="none" dirty="0">
                <a:solidFill>
                  <a:schemeClr val="tx1"/>
                </a:solidFill>
                <a:effectLst/>
                <a:latin typeface="Droid Sans Mono"/>
              </a:rPr>
              <a:t> </a:t>
            </a:r>
            <a:r>
              <a:rPr lang="en-US" cap="none" dirty="0">
                <a:solidFill>
                  <a:schemeClr val="tx1"/>
                </a:solidFill>
                <a:effectLst/>
                <a:latin typeface="Droid Sans Mono"/>
              </a:rPr>
              <a:t>@Timeout</a:t>
            </a:r>
            <a:r>
              <a:rPr lang="he-IL" cap="none" dirty="0">
                <a:solidFill>
                  <a:schemeClr val="tx1"/>
                </a:solidFill>
                <a:effectLst/>
                <a:latin typeface="Droid Sans Mono"/>
              </a:rPr>
              <a:t> </a:t>
            </a:r>
            <a:endParaRPr lang="he-IL" cap="none" dirty="0">
              <a:solidFill>
                <a:schemeClr val="tx1"/>
              </a:solidFill>
              <a:latin typeface="Droid Sans Mono"/>
            </a:endParaRPr>
          </a:p>
          <a:p>
            <a:pPr algn="r" rtl="1"/>
            <a:r>
              <a:rPr lang="en-US" cap="none" dirty="0">
                <a:solidFill>
                  <a:srgbClr val="FFC000"/>
                </a:solidFill>
                <a:latin typeface="Droid Sans Mono"/>
                <a:hlinkClick r:id="rId2">
                  <a:extLst>
                    <a:ext uri="{A12FA001-AC4F-418D-AE19-62706E023703}">
                      <ahyp:hlinkClr xmlns:ahyp="http://schemas.microsoft.com/office/drawing/2018/hyperlinkcolor" val="tx"/>
                    </a:ext>
                  </a:extLst>
                </a:hlinkClick>
              </a:rPr>
              <a:t>https://junit.org/junit5/docs/current/user-guide/</a:t>
            </a:r>
            <a:endParaRPr lang="en-US" cap="none" dirty="0">
              <a:solidFill>
                <a:srgbClr val="FFC000"/>
              </a:solidFill>
            </a:endParaRPr>
          </a:p>
        </p:txBody>
      </p:sp>
    </p:spTree>
    <p:extLst>
      <p:ext uri="{BB962C8B-B14F-4D97-AF65-F5344CB8AC3E}">
        <p14:creationId xmlns:p14="http://schemas.microsoft.com/office/powerpoint/2010/main" val="156542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9182-E3C4-BB49-B4B2-CDD48A4DCDCC}"/>
              </a:ext>
            </a:extLst>
          </p:cNvPr>
          <p:cNvSpPr>
            <a:spLocks noGrp="1"/>
          </p:cNvSpPr>
          <p:nvPr>
            <p:ph type="title"/>
          </p:nvPr>
        </p:nvSpPr>
        <p:spPr>
          <a:xfrm>
            <a:off x="1141413" y="132080"/>
            <a:ext cx="9905998" cy="1905000"/>
          </a:xfrm>
        </p:spPr>
        <p:txBody>
          <a:bodyPr/>
          <a:lstStyle/>
          <a:p>
            <a:pPr algn="ctr" rtl="1"/>
            <a:r>
              <a:rPr lang="en-US" cap="none" dirty="0"/>
              <a:t>JUNIT syntax</a:t>
            </a:r>
            <a:endParaRPr lang="en-US" dirty="0"/>
          </a:p>
        </p:txBody>
      </p:sp>
      <p:sp>
        <p:nvSpPr>
          <p:cNvPr id="3" name="Content Placeholder 2">
            <a:extLst>
              <a:ext uri="{FF2B5EF4-FFF2-40B4-BE49-F238E27FC236}">
                <a16:creationId xmlns:a16="http://schemas.microsoft.com/office/drawing/2014/main" id="{834F7896-4507-584A-BD63-B0354177AE12}"/>
              </a:ext>
            </a:extLst>
          </p:cNvPr>
          <p:cNvSpPr>
            <a:spLocks noGrp="1"/>
          </p:cNvSpPr>
          <p:nvPr>
            <p:ph idx="1"/>
          </p:nvPr>
        </p:nvSpPr>
        <p:spPr>
          <a:xfrm>
            <a:off x="1141413" y="2443479"/>
            <a:ext cx="9905998" cy="3124201"/>
          </a:xfrm>
        </p:spPr>
        <p:txBody>
          <a:bodyPr>
            <a:normAutofit fontScale="92500" lnSpcReduction="10000"/>
          </a:bodyPr>
          <a:lstStyle/>
          <a:p>
            <a:pPr algn="r" rtl="1"/>
            <a:r>
              <a:rPr lang="en-US" cap="none" dirty="0">
                <a:solidFill>
                  <a:schemeClr val="tx1"/>
                </a:solidFill>
              </a:rPr>
              <a:t>@Test</a:t>
            </a:r>
            <a:r>
              <a:rPr lang="he-IL" cap="none" dirty="0">
                <a:solidFill>
                  <a:schemeClr val="tx1"/>
                </a:solidFill>
              </a:rPr>
              <a:t> – מייצג שהמתודה היא טסט </a:t>
            </a:r>
          </a:p>
          <a:p>
            <a:pPr algn="r" rtl="1"/>
            <a:r>
              <a:rPr lang="en-US" cap="none" dirty="0">
                <a:solidFill>
                  <a:schemeClr val="tx1"/>
                </a:solidFill>
              </a:rPr>
              <a:t>@</a:t>
            </a:r>
            <a:r>
              <a:rPr lang="en-US" cap="none" dirty="0" err="1">
                <a:solidFill>
                  <a:schemeClr val="tx1"/>
                </a:solidFill>
              </a:rPr>
              <a:t>AfterEach</a:t>
            </a:r>
            <a:r>
              <a:rPr lang="he-IL" cap="none" dirty="0">
                <a:solidFill>
                  <a:schemeClr val="tx1"/>
                </a:solidFill>
              </a:rPr>
              <a:t> – המתודה תרוץ אחרי כל אחד מהטסטים</a:t>
            </a:r>
          </a:p>
          <a:p>
            <a:pPr algn="r" rtl="1"/>
            <a:r>
              <a:rPr lang="en-US" cap="none" dirty="0">
                <a:solidFill>
                  <a:schemeClr val="tx1"/>
                </a:solidFill>
              </a:rPr>
              <a:t>@</a:t>
            </a:r>
            <a:r>
              <a:rPr lang="en-US" cap="none" dirty="0" err="1">
                <a:solidFill>
                  <a:schemeClr val="tx1"/>
                </a:solidFill>
              </a:rPr>
              <a:t>BeforeEach</a:t>
            </a:r>
            <a:r>
              <a:rPr lang="he-IL" cap="none" dirty="0">
                <a:solidFill>
                  <a:schemeClr val="tx1"/>
                </a:solidFill>
              </a:rPr>
              <a:t> – המתודה תרוץ לפני כל אחד מהטסטים</a:t>
            </a:r>
          </a:p>
          <a:p>
            <a:pPr algn="r" rtl="1"/>
            <a:r>
              <a:rPr lang="en-US" cap="none" dirty="0">
                <a:solidFill>
                  <a:schemeClr val="tx1"/>
                </a:solidFill>
              </a:rPr>
              <a:t>@</a:t>
            </a:r>
            <a:r>
              <a:rPr lang="en-US" cap="none" dirty="0" err="1">
                <a:solidFill>
                  <a:schemeClr val="tx1"/>
                </a:solidFill>
              </a:rPr>
              <a:t>BeforeAll</a:t>
            </a:r>
            <a:r>
              <a:rPr lang="he-IL" cap="none" dirty="0">
                <a:solidFill>
                  <a:schemeClr val="tx1"/>
                </a:solidFill>
              </a:rPr>
              <a:t> – מתודה שתרוץ לפני כל הטסטים</a:t>
            </a:r>
          </a:p>
          <a:p>
            <a:pPr algn="r" rtl="1"/>
            <a:r>
              <a:rPr lang="en-US" cap="none" dirty="0">
                <a:solidFill>
                  <a:schemeClr val="tx1"/>
                </a:solidFill>
              </a:rPr>
              <a:t>@</a:t>
            </a:r>
            <a:r>
              <a:rPr lang="en-US" cap="none" dirty="0" err="1">
                <a:solidFill>
                  <a:schemeClr val="tx1"/>
                </a:solidFill>
              </a:rPr>
              <a:t>AfterAll</a:t>
            </a:r>
            <a:r>
              <a:rPr lang="he-IL" cap="none" dirty="0">
                <a:solidFill>
                  <a:schemeClr val="tx1"/>
                </a:solidFill>
              </a:rPr>
              <a:t> -  מתודה שתרוץ אחרי כל הטסטים</a:t>
            </a:r>
          </a:p>
          <a:p>
            <a:pPr algn="r" rtl="1"/>
            <a:r>
              <a:rPr lang="en-US" cap="none" dirty="0">
                <a:solidFill>
                  <a:schemeClr val="tx1"/>
                </a:solidFill>
              </a:rPr>
              <a:t>@Timeout</a:t>
            </a:r>
            <a:r>
              <a:rPr lang="he-IL" cap="none" dirty="0">
                <a:solidFill>
                  <a:schemeClr val="tx1"/>
                </a:solidFill>
              </a:rPr>
              <a:t> – המתודה שמה זמן מקסימלי שבו הטסט יכול לרוץ ואם הוא חורג מהזמן הזה הטסט נכשל. </a:t>
            </a:r>
          </a:p>
          <a:p>
            <a:pPr algn="r" rtl="1"/>
            <a:r>
              <a:rPr lang="en-US" cap="none" dirty="0">
                <a:solidFill>
                  <a:schemeClr val="tx1"/>
                </a:solidFill>
              </a:rPr>
              <a:t>@Order(x)</a:t>
            </a:r>
            <a:r>
              <a:rPr lang="he-IL" cap="none" dirty="0">
                <a:solidFill>
                  <a:schemeClr val="tx1"/>
                </a:solidFill>
              </a:rPr>
              <a:t>- המתודה תהיה המתודה ה-</a:t>
            </a:r>
            <a:r>
              <a:rPr lang="en-US" cap="none" dirty="0">
                <a:solidFill>
                  <a:schemeClr val="tx1"/>
                </a:solidFill>
              </a:rPr>
              <a:t>x</a:t>
            </a:r>
            <a:r>
              <a:rPr lang="he-IL" cap="none" dirty="0">
                <a:solidFill>
                  <a:schemeClr val="tx1"/>
                </a:solidFill>
              </a:rPr>
              <a:t> לרוץ לפי הסדר(מאפשר לקבוע את סדר הטסטים)</a:t>
            </a:r>
          </a:p>
          <a:p>
            <a:pPr algn="r" rtl="1"/>
            <a:endParaRPr lang="en-IL" cap="none" dirty="0">
              <a:solidFill>
                <a:schemeClr val="tx1"/>
              </a:solidFill>
            </a:endParaRPr>
          </a:p>
          <a:p>
            <a:pPr marL="285750" indent="-285750" algn="r" defTabSz="457200" rtl="1" eaLnBrk="1" latinLnBrk="0" hangingPunct="1">
              <a:spcBef>
                <a:spcPct val="20000"/>
              </a:spcBef>
              <a:spcAft>
                <a:spcPts val="600"/>
              </a:spcAft>
              <a:buClr>
                <a:schemeClr val="tx1"/>
              </a:buClr>
              <a:buSzPct val="100000"/>
              <a:buFont typeface="Arial"/>
              <a:buChar char="•"/>
            </a:pPr>
            <a:endParaRPr lang="en-US" cap="none" dirty="0">
              <a:solidFill>
                <a:schemeClr val="tx1"/>
              </a:solidFill>
            </a:endParaRPr>
          </a:p>
        </p:txBody>
      </p:sp>
    </p:spTree>
    <p:extLst>
      <p:ext uri="{BB962C8B-B14F-4D97-AF65-F5344CB8AC3E}">
        <p14:creationId xmlns:p14="http://schemas.microsoft.com/office/powerpoint/2010/main" val="4169059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7E23-EE3A-6F40-8A3D-18B116AE304E}"/>
              </a:ext>
            </a:extLst>
          </p:cNvPr>
          <p:cNvSpPr>
            <a:spLocks noGrp="1"/>
          </p:cNvSpPr>
          <p:nvPr>
            <p:ph type="title"/>
          </p:nvPr>
        </p:nvSpPr>
        <p:spPr>
          <a:xfrm>
            <a:off x="1059407" y="-164012"/>
            <a:ext cx="9905998" cy="1905000"/>
          </a:xfrm>
        </p:spPr>
        <p:txBody>
          <a:bodyPr/>
          <a:lstStyle/>
          <a:p>
            <a:pPr algn="ctr" rtl="1"/>
            <a:r>
              <a:rPr lang="en-US" cap="none" dirty="0">
                <a:effectLst/>
              </a:rPr>
              <a:t>Assert class</a:t>
            </a:r>
            <a:br>
              <a:rPr lang="en-US" cap="none" dirty="0">
                <a:effectLst/>
              </a:rPr>
            </a:br>
            <a:endParaRPr lang="en-US" dirty="0"/>
          </a:p>
        </p:txBody>
      </p:sp>
      <p:sp>
        <p:nvSpPr>
          <p:cNvPr id="3" name="Content Placeholder 2">
            <a:extLst>
              <a:ext uri="{FF2B5EF4-FFF2-40B4-BE49-F238E27FC236}">
                <a16:creationId xmlns:a16="http://schemas.microsoft.com/office/drawing/2014/main" id="{14B479BA-0931-1246-AB24-A1A955AF81C5}"/>
              </a:ext>
            </a:extLst>
          </p:cNvPr>
          <p:cNvSpPr>
            <a:spLocks noGrp="1"/>
          </p:cNvSpPr>
          <p:nvPr>
            <p:ph idx="1"/>
          </p:nvPr>
        </p:nvSpPr>
        <p:spPr>
          <a:xfrm>
            <a:off x="460691" y="788488"/>
            <a:ext cx="11495255" cy="3124201"/>
          </a:xfrm>
        </p:spPr>
        <p:txBody>
          <a:bodyPr>
            <a:normAutofit fontScale="92500" lnSpcReduction="10000"/>
          </a:bodyPr>
          <a:lstStyle/>
          <a:p>
            <a:pPr marL="0" indent="0" algn="l">
              <a:buNone/>
            </a:pPr>
            <a:r>
              <a:rPr lang="en-US" sz="1600" cap="none" dirty="0">
                <a:effectLst/>
              </a:rPr>
              <a:t>The </a:t>
            </a:r>
            <a:r>
              <a:rPr lang="en-US" sz="1600" cap="none" dirty="0" err="1">
                <a:effectLst/>
              </a:rPr>
              <a:t>org.junit.Assert</a:t>
            </a:r>
            <a:r>
              <a:rPr lang="en-US" sz="1600" cap="none" dirty="0">
                <a:effectLst/>
              </a:rPr>
              <a:t> class provides methods to assert the program logic.</a:t>
            </a:r>
          </a:p>
          <a:p>
            <a:pPr marL="0" indent="0" algn="l">
              <a:buNone/>
            </a:pPr>
            <a:r>
              <a:rPr lang="he-IL" sz="1600" b="1" cap="none" dirty="0">
                <a:effectLst/>
              </a:rPr>
              <a:t>M</a:t>
            </a:r>
            <a:r>
              <a:rPr lang="en-US" sz="1600" b="1" cap="none" dirty="0" err="1">
                <a:effectLst/>
              </a:rPr>
              <a:t>ethods</a:t>
            </a:r>
            <a:r>
              <a:rPr lang="en-US" sz="1600" b="1" cap="none" dirty="0">
                <a:effectLst/>
              </a:rPr>
              <a:t> of Assert class</a:t>
            </a:r>
            <a:r>
              <a:rPr lang="en-US" sz="1600" b="1" dirty="0"/>
              <a:t>:</a:t>
            </a:r>
            <a:endParaRPr lang="he-IL" sz="1600" b="1" cap="none" dirty="0">
              <a:effectLst/>
            </a:endParaRPr>
          </a:p>
          <a:p>
            <a:pPr marL="0" indent="0" algn="l">
              <a:buNone/>
            </a:pPr>
            <a:r>
              <a:rPr lang="en-US" sz="1600" cap="none" dirty="0">
                <a:effectLst/>
              </a:rPr>
              <a:t>The common methods of Assert class are as follows:</a:t>
            </a:r>
          </a:p>
          <a:p>
            <a:pPr algn="l"/>
            <a:r>
              <a:rPr lang="en-US" sz="1600" b="1" cap="none" dirty="0">
                <a:effectLst/>
              </a:rPr>
              <a:t>void </a:t>
            </a:r>
            <a:r>
              <a:rPr lang="en-US" sz="1600" b="1" cap="none" dirty="0" err="1">
                <a:effectLst/>
              </a:rPr>
              <a:t>assertEquals</a:t>
            </a:r>
            <a:r>
              <a:rPr lang="en-US" sz="1600" b="1" cap="none" dirty="0">
                <a:effectLst/>
              </a:rPr>
              <a:t>(</a:t>
            </a:r>
            <a:r>
              <a:rPr lang="en-US" sz="1600" b="1" cap="none" dirty="0" err="1">
                <a:effectLst/>
              </a:rPr>
              <a:t>boolean</a:t>
            </a:r>
            <a:r>
              <a:rPr lang="en-US" sz="1600" b="1" cap="none" dirty="0">
                <a:effectLst/>
              </a:rPr>
              <a:t> </a:t>
            </a:r>
            <a:r>
              <a:rPr lang="en-US" sz="1600" b="1" cap="none" dirty="0" err="1">
                <a:effectLst/>
              </a:rPr>
              <a:t>expected,boolean</a:t>
            </a:r>
            <a:r>
              <a:rPr lang="en-US" sz="1600" b="1" cap="none" dirty="0">
                <a:effectLst/>
              </a:rPr>
              <a:t> actual)</a:t>
            </a:r>
            <a:r>
              <a:rPr lang="en-US" sz="1600" cap="none" dirty="0">
                <a:effectLst/>
              </a:rPr>
              <a:t>: checks that two primitives/objects are equal. It is overloaded.</a:t>
            </a:r>
          </a:p>
          <a:p>
            <a:pPr algn="l"/>
            <a:r>
              <a:rPr lang="en-US" sz="1600" b="1" cap="none" dirty="0">
                <a:effectLst/>
              </a:rPr>
              <a:t>void </a:t>
            </a:r>
            <a:r>
              <a:rPr lang="en-US" sz="1600" b="1" cap="none" dirty="0" err="1">
                <a:effectLst/>
              </a:rPr>
              <a:t>assertTrue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true.</a:t>
            </a:r>
          </a:p>
          <a:p>
            <a:pPr algn="l"/>
            <a:r>
              <a:rPr lang="en-US" sz="1600" b="1" cap="none" dirty="0">
                <a:effectLst/>
              </a:rPr>
              <a:t>void </a:t>
            </a:r>
            <a:r>
              <a:rPr lang="en-US" sz="1600" b="1" cap="none" dirty="0" err="1">
                <a:effectLst/>
              </a:rPr>
              <a:t>assertFalse</a:t>
            </a:r>
            <a:r>
              <a:rPr lang="en-US" sz="1600" b="1" cap="none" dirty="0">
                <a:effectLst/>
              </a:rPr>
              <a:t>(</a:t>
            </a:r>
            <a:r>
              <a:rPr lang="en-US" sz="1600" b="1" cap="none" dirty="0" err="1">
                <a:effectLst/>
              </a:rPr>
              <a:t>boolean</a:t>
            </a:r>
            <a:r>
              <a:rPr lang="en-US" sz="1600" b="1" cap="none" dirty="0">
                <a:effectLst/>
              </a:rPr>
              <a:t> condition)</a:t>
            </a:r>
            <a:r>
              <a:rPr lang="en-US" sz="1600" cap="none" dirty="0">
                <a:effectLst/>
              </a:rPr>
              <a:t>: checks that a condition is false.</a:t>
            </a:r>
          </a:p>
          <a:p>
            <a:pPr algn="l"/>
            <a:r>
              <a:rPr lang="en-US" sz="1600" b="1" cap="none" dirty="0">
                <a:effectLst/>
              </a:rPr>
              <a:t>void </a:t>
            </a:r>
            <a:r>
              <a:rPr lang="en-US" sz="1600" b="1" cap="none" dirty="0" err="1">
                <a:effectLst/>
              </a:rPr>
              <a:t>assertNull</a:t>
            </a:r>
            <a:r>
              <a:rPr lang="en-US" sz="1600" b="1" cap="none" dirty="0">
                <a:effectLst/>
              </a:rPr>
              <a:t>(Object </a:t>
            </a:r>
            <a:r>
              <a:rPr lang="en-US" sz="1600" b="1" cap="none" dirty="0" err="1">
                <a:effectLst/>
              </a:rPr>
              <a:t>obj</a:t>
            </a:r>
            <a:r>
              <a:rPr lang="en-US" sz="1600" b="1" cap="none" dirty="0">
                <a:effectLst/>
              </a:rPr>
              <a:t>)</a:t>
            </a:r>
            <a:r>
              <a:rPr lang="en-US" sz="1600" cap="none" dirty="0">
                <a:effectLst/>
              </a:rPr>
              <a:t>: checks that object is null.</a:t>
            </a:r>
          </a:p>
          <a:p>
            <a:pPr algn="l"/>
            <a:r>
              <a:rPr lang="en-US" sz="1600" b="1" cap="none" dirty="0">
                <a:effectLst/>
              </a:rPr>
              <a:t>void </a:t>
            </a:r>
            <a:r>
              <a:rPr lang="en-US" sz="1600" b="1" cap="none" dirty="0" err="1">
                <a:effectLst/>
              </a:rPr>
              <a:t>assertNotNull</a:t>
            </a:r>
            <a:r>
              <a:rPr lang="en-US" sz="1600" b="1" cap="none" dirty="0">
                <a:effectLst/>
              </a:rPr>
              <a:t>(Object obj)</a:t>
            </a:r>
            <a:r>
              <a:rPr lang="en-US" sz="1600" cap="none" dirty="0">
                <a:effectLst/>
              </a:rPr>
              <a:t>: checks that object is not null.</a:t>
            </a:r>
          </a:p>
          <a:p>
            <a:pPr marL="285750" indent="-285750" algn="r" defTabSz="457200" rtl="1" eaLnBrk="1" latinLnBrk="0" hangingPunct="1">
              <a:spcBef>
                <a:spcPct val="20000"/>
              </a:spcBef>
              <a:spcAft>
                <a:spcPts val="600"/>
              </a:spcAft>
              <a:buClr>
                <a:schemeClr val="tx1"/>
              </a:buClr>
              <a:buSzPct val="100000"/>
              <a:buFont typeface="Arial"/>
              <a:buChar char="•"/>
            </a:pPr>
            <a:endParaRPr lang="en-US" sz="1600" cap="none" dirty="0"/>
          </a:p>
        </p:txBody>
      </p:sp>
      <p:pic>
        <p:nvPicPr>
          <p:cNvPr id="4" name="Picture 3">
            <a:extLst>
              <a:ext uri="{FF2B5EF4-FFF2-40B4-BE49-F238E27FC236}">
                <a16:creationId xmlns:a16="http://schemas.microsoft.com/office/drawing/2014/main" id="{02A3ACEC-212B-9E4D-A672-292A039B6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08319" y="3782060"/>
            <a:ext cx="3686514" cy="2923540"/>
          </a:xfrm>
          <a:prstGeom prst="rect">
            <a:avLst/>
          </a:prstGeom>
        </p:spPr>
      </p:pic>
      <p:pic>
        <p:nvPicPr>
          <p:cNvPr id="5" name="Picture 4">
            <a:extLst>
              <a:ext uri="{FF2B5EF4-FFF2-40B4-BE49-F238E27FC236}">
                <a16:creationId xmlns:a16="http://schemas.microsoft.com/office/drawing/2014/main" id="{FE39DED5-590F-E343-A5BE-889D309101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3091" y="3782060"/>
            <a:ext cx="2441727" cy="2923540"/>
          </a:xfrm>
          <a:prstGeom prst="rect">
            <a:avLst/>
          </a:prstGeom>
        </p:spPr>
      </p:pic>
    </p:spTree>
    <p:extLst>
      <p:ext uri="{BB962C8B-B14F-4D97-AF65-F5344CB8AC3E}">
        <p14:creationId xmlns:p14="http://schemas.microsoft.com/office/powerpoint/2010/main" val="119580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5934-033E-63F5-64A3-8D9CE73065AB}"/>
              </a:ext>
            </a:extLst>
          </p:cNvPr>
          <p:cNvSpPr txBox="1">
            <a:spLocks/>
          </p:cNvSpPr>
          <p:nvPr/>
        </p:nvSpPr>
        <p:spPr>
          <a:xfrm>
            <a:off x="2773679" y="182880"/>
            <a:ext cx="7145971" cy="73152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en-US" cap="none" dirty="0">
                <a:effectLst/>
              </a:rPr>
              <a:t>Uncommon and useful assertions</a:t>
            </a:r>
            <a:endParaRPr lang="en-US" dirty="0"/>
          </a:p>
        </p:txBody>
      </p:sp>
      <p:pic>
        <p:nvPicPr>
          <p:cNvPr id="7" name="תמונה 6">
            <a:extLst>
              <a:ext uri="{FF2B5EF4-FFF2-40B4-BE49-F238E27FC236}">
                <a16:creationId xmlns:a16="http://schemas.microsoft.com/office/drawing/2014/main" id="{2CE0C94C-97FF-14C7-B2AE-D97B8F9FA064}"/>
              </a:ext>
            </a:extLst>
          </p:cNvPr>
          <p:cNvPicPr>
            <a:picLocks noChangeAspect="1"/>
          </p:cNvPicPr>
          <p:nvPr/>
        </p:nvPicPr>
        <p:blipFill>
          <a:blip r:embed="rId2"/>
          <a:stretch>
            <a:fillRect/>
          </a:stretch>
        </p:blipFill>
        <p:spPr>
          <a:xfrm>
            <a:off x="1653577" y="2618787"/>
            <a:ext cx="8558387" cy="3928807"/>
          </a:xfrm>
          <a:prstGeom prst="rect">
            <a:avLst/>
          </a:prstGeom>
        </p:spPr>
      </p:pic>
      <p:sp>
        <p:nvSpPr>
          <p:cNvPr id="6" name="תיבת טקסט 5">
            <a:extLst>
              <a:ext uri="{FF2B5EF4-FFF2-40B4-BE49-F238E27FC236}">
                <a16:creationId xmlns:a16="http://schemas.microsoft.com/office/drawing/2014/main" id="{63DB2728-8201-C039-C5CB-C0B636E695FA}"/>
              </a:ext>
            </a:extLst>
          </p:cNvPr>
          <p:cNvSpPr txBox="1"/>
          <p:nvPr/>
        </p:nvSpPr>
        <p:spPr>
          <a:xfrm>
            <a:off x="721895" y="949071"/>
            <a:ext cx="10421752" cy="1631216"/>
          </a:xfrm>
          <a:prstGeom prst="rect">
            <a:avLst/>
          </a:prstGeom>
          <a:noFill/>
        </p:spPr>
        <p:txBody>
          <a:bodyPr wrap="square" rtlCol="0">
            <a:spAutoFit/>
          </a:bodyPr>
          <a:lstStyle/>
          <a:p>
            <a:pPr marL="285750" indent="-285750" algn="r" rtl="1">
              <a:buFont typeface="Arial" panose="020B0604020202020204" pitchFamily="34" charset="0"/>
              <a:buChar char="•"/>
            </a:pPr>
            <a:r>
              <a:rPr lang="en-US" sz="2000" b="1" dirty="0"/>
              <a:t>assertDoesNotThrow(Executable executable) </a:t>
            </a:r>
            <a:r>
              <a:rPr lang="he-IL" sz="2000" dirty="0"/>
              <a:t>- ייכשל אם תיזרק חריגה כלשהיא</a:t>
            </a:r>
            <a:br>
              <a:rPr lang="en-US" sz="2000" dirty="0"/>
            </a:br>
            <a:r>
              <a:rPr lang="en-US" sz="2000" b="1" dirty="0"/>
              <a:t>assertThrows(Class &lt;T&gt; expectedType, Executable executable) </a:t>
            </a:r>
            <a:r>
              <a:rPr lang="he-IL" sz="2000" dirty="0"/>
              <a:t>- יכשל אם לא נזרקה חריגה או שנזרקה חריגה שונה מזו שהוגדרה</a:t>
            </a:r>
          </a:p>
          <a:p>
            <a:pPr marL="285750" indent="-285750" algn="r" rtl="1">
              <a:buFont typeface="Arial" panose="020B0604020202020204" pitchFamily="34" charset="0"/>
              <a:buChar char="•"/>
            </a:pPr>
            <a:r>
              <a:rPr lang="en-US" sz="2000" b="1" dirty="0"/>
              <a:t>assertTimeout(Duration duration, Executable executable) </a:t>
            </a:r>
            <a:r>
              <a:rPr lang="he-IL" sz="2000" b="1" dirty="0"/>
              <a:t> </a:t>
            </a:r>
            <a:r>
              <a:rPr lang="he-IL" sz="2000" dirty="0"/>
              <a:t>-  יכשל אם תהיה חריגה מהטיימאאוט שהוגדר</a:t>
            </a:r>
            <a:endParaRPr lang="LID4096" sz="2000" dirty="0"/>
          </a:p>
        </p:txBody>
      </p:sp>
    </p:spTree>
    <p:extLst>
      <p:ext uri="{BB962C8B-B14F-4D97-AF65-F5344CB8AC3E}">
        <p14:creationId xmlns:p14="http://schemas.microsoft.com/office/powerpoint/2010/main" val="338973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9378815C-7240-AE9E-A7E6-997735F55961}"/>
              </a:ext>
            </a:extLst>
          </p:cNvPr>
          <p:cNvSpPr/>
          <p:nvPr/>
        </p:nvSpPr>
        <p:spPr>
          <a:xfrm>
            <a:off x="2441172" y="224135"/>
            <a:ext cx="7045519" cy="830997"/>
          </a:xfrm>
          <a:prstGeom prst="rect">
            <a:avLst/>
          </a:prstGeom>
          <a:noFill/>
        </p:spPr>
        <p:txBody>
          <a:bodyPr wrap="none" lIns="91440" tIns="45720" rIns="91440" bIns="45720">
            <a:spAutoFit/>
          </a:bodyPr>
          <a:lstStyle/>
          <a:p>
            <a:pPr algn="ctr"/>
            <a:r>
              <a:rPr lang="he-IL" sz="4800" b="0" cap="none" spc="0" dirty="0">
                <a:ln w="0"/>
                <a:solidFill>
                  <a:schemeClr val="tx1"/>
                </a:solidFill>
                <a:effectLst>
                  <a:outerShdw blurRad="38100" dist="19050" dir="2700000" algn="tl" rotWithShape="0">
                    <a:schemeClr val="dk1">
                      <a:alpha val="40000"/>
                    </a:schemeClr>
                  </a:outerShdw>
                </a:effectLst>
              </a:rPr>
              <a:t>דגשים לכתיבת טסטים נכונים</a:t>
            </a:r>
          </a:p>
        </p:txBody>
      </p:sp>
      <p:sp>
        <p:nvSpPr>
          <p:cNvPr id="3" name="תיבת טקסט 2">
            <a:extLst>
              <a:ext uri="{FF2B5EF4-FFF2-40B4-BE49-F238E27FC236}">
                <a16:creationId xmlns:a16="http://schemas.microsoft.com/office/drawing/2014/main" id="{DEA2115E-176A-F779-8BF5-A2E19E278EE2}"/>
              </a:ext>
            </a:extLst>
          </p:cNvPr>
          <p:cNvSpPr txBox="1"/>
          <p:nvPr/>
        </p:nvSpPr>
        <p:spPr>
          <a:xfrm>
            <a:off x="853440" y="1351280"/>
            <a:ext cx="10769600" cy="4288353"/>
          </a:xfrm>
          <a:prstGeom prst="rect">
            <a:avLst/>
          </a:prstGeom>
          <a:noFill/>
        </p:spPr>
        <p:txBody>
          <a:bodyPr wrap="square" rtlCol="0">
            <a:spAutoFit/>
          </a:bodyPr>
          <a:lstStyle/>
          <a:p>
            <a:pPr marL="285750" indent="-285750" algn="r" rtl="1">
              <a:lnSpc>
                <a:spcPct val="150000"/>
              </a:lnSpc>
              <a:buFont typeface="Arial" panose="020B0604020202020204" pitchFamily="34" charset="0"/>
              <a:buChar char="•"/>
            </a:pPr>
            <a:r>
              <a:rPr lang="he-IL" dirty="0"/>
              <a:t>כל טסט יבדוק פונקציה אחת בלבד</a:t>
            </a:r>
          </a:p>
          <a:p>
            <a:pPr marL="285750" indent="-285750" algn="r" rtl="1">
              <a:lnSpc>
                <a:spcPct val="150000"/>
              </a:lnSpc>
              <a:buFont typeface="Arial" panose="020B0604020202020204" pitchFamily="34" charset="0"/>
              <a:buChar char="•"/>
            </a:pPr>
            <a:r>
              <a:rPr lang="he-IL" dirty="0"/>
              <a:t>כל טסט יבדוק חלק אחד בפונקציונאליות של פונקציה- ניתן לפרק לתתי מקרים במידת הצורך</a:t>
            </a:r>
          </a:p>
          <a:p>
            <a:pPr marL="285750" indent="-285750" algn="r" rtl="1">
              <a:lnSpc>
                <a:spcPct val="150000"/>
              </a:lnSpc>
              <a:buFont typeface="Arial" panose="020B0604020202020204" pitchFamily="34" charset="0"/>
              <a:buChar char="•"/>
            </a:pPr>
            <a:r>
              <a:rPr lang="he-IL" dirty="0"/>
              <a:t>לחשוב מה עלול לגרום לתוכנה </a:t>
            </a:r>
            <a:r>
              <a:rPr lang="he-IL" dirty="0" err="1"/>
              <a:t>להכשל</a:t>
            </a:r>
            <a:r>
              <a:rPr lang="he-IL" dirty="0"/>
              <a:t> ולא מה יראה שהיא עובדת- אם זה לא בהכרח נכון, זה לא נכון.</a:t>
            </a:r>
          </a:p>
          <a:p>
            <a:pPr marL="285750" indent="-285750" algn="r" rtl="1">
              <a:lnSpc>
                <a:spcPct val="150000"/>
              </a:lnSpc>
              <a:buFont typeface="Arial" panose="020B0604020202020204" pitchFamily="34" charset="0"/>
              <a:buChar char="•"/>
            </a:pPr>
            <a:r>
              <a:rPr lang="he-IL" dirty="0"/>
              <a:t>שימוש בבדיקות הקשורות לחריגות במידת הצורך- יש מקומות שנרצה להראות שהפונקציה שלנו זורקת חריגה עבור ביצוע פקודה לא חוקית למשל.</a:t>
            </a:r>
          </a:p>
          <a:p>
            <a:pPr marL="285750" indent="-285750" algn="r" rtl="1">
              <a:lnSpc>
                <a:spcPct val="150000"/>
              </a:lnSpc>
              <a:buFont typeface="Arial" panose="020B0604020202020204" pitchFamily="34" charset="0"/>
              <a:buChar char="•"/>
            </a:pPr>
            <a:r>
              <a:rPr lang="he-IL" dirty="0"/>
              <a:t>בפונקציות שעשויות לזרוק חריגה, נרצה תמיד לבדוק שלא נזרקות חריגות.</a:t>
            </a:r>
          </a:p>
          <a:p>
            <a:pPr marL="285750" indent="-285750" algn="r" rtl="1">
              <a:lnSpc>
                <a:spcPct val="150000"/>
              </a:lnSpc>
              <a:buFont typeface="Arial" panose="020B0604020202020204" pitchFamily="34" charset="0"/>
              <a:buChar char="•"/>
            </a:pPr>
            <a:r>
              <a:rPr lang="he-IL" sz="4000" dirty="0"/>
              <a:t>איכות &gt; כמות</a:t>
            </a:r>
            <a:br>
              <a:rPr lang="en-US" sz="7200" dirty="0"/>
            </a:br>
            <a:r>
              <a:rPr lang="he-IL" dirty="0"/>
              <a:t>תזכרו שמי שבודק אתכם יכול לבדוק אתכם על קלט שלא חשבתם עליו ולהפיל לכם את המערכת, נסו לכתוב טסטים איכותיים ככל האפשר </a:t>
            </a:r>
            <a:r>
              <a:rPr lang="he-IL" dirty="0" err="1"/>
              <a:t>ולהמנע</a:t>
            </a:r>
            <a:r>
              <a:rPr lang="he-IL" dirty="0"/>
              <a:t> מטסטים שלא באמת עוזרים לכם להראות כמה המערכת שבניתם טובה.</a:t>
            </a:r>
            <a:endParaRPr lang="he-IL" sz="7200" dirty="0"/>
          </a:p>
        </p:txBody>
      </p:sp>
    </p:spTree>
    <p:extLst>
      <p:ext uri="{BB962C8B-B14F-4D97-AF65-F5344CB8AC3E}">
        <p14:creationId xmlns:p14="http://schemas.microsoft.com/office/powerpoint/2010/main" val="211654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B5ABFD-5F17-4942-6C32-EA996D5B5D5F}"/>
              </a:ext>
            </a:extLst>
          </p:cNvPr>
          <p:cNvSpPr>
            <a:spLocks noGrp="1"/>
          </p:cNvSpPr>
          <p:nvPr>
            <p:ph type="title"/>
          </p:nvPr>
        </p:nvSpPr>
        <p:spPr>
          <a:xfrm>
            <a:off x="3240435" y="335281"/>
            <a:ext cx="6391245" cy="853440"/>
          </a:xfrm>
        </p:spPr>
        <p:txBody>
          <a:bodyPr/>
          <a:lstStyle/>
          <a:p>
            <a:r>
              <a:rPr lang="he-IL" dirty="0"/>
              <a:t>איך לשפר את הטסטים?</a:t>
            </a:r>
            <a:endParaRPr lang="LID4096" dirty="0"/>
          </a:p>
        </p:txBody>
      </p:sp>
      <p:sp>
        <p:nvSpPr>
          <p:cNvPr id="3" name="תיבת טקסט 2">
            <a:extLst>
              <a:ext uri="{FF2B5EF4-FFF2-40B4-BE49-F238E27FC236}">
                <a16:creationId xmlns:a16="http://schemas.microsoft.com/office/drawing/2014/main" id="{7D64AFE3-DBCA-B028-7BFD-36FBB91F8534}"/>
              </a:ext>
            </a:extLst>
          </p:cNvPr>
          <p:cNvSpPr txBox="1"/>
          <p:nvPr/>
        </p:nvSpPr>
        <p:spPr>
          <a:xfrm>
            <a:off x="1030937" y="1352679"/>
            <a:ext cx="10810240" cy="2862322"/>
          </a:xfrm>
          <a:prstGeom prst="rect">
            <a:avLst/>
          </a:prstGeom>
          <a:noFill/>
        </p:spPr>
        <p:txBody>
          <a:bodyPr wrap="square" rtlCol="0">
            <a:spAutoFit/>
          </a:bodyPr>
          <a:lstStyle/>
          <a:p>
            <a:pPr marL="285750" indent="-285750" algn="r" rtl="1">
              <a:buFont typeface="Arial" panose="020B0604020202020204" pitchFamily="34" charset="0"/>
              <a:buChar char="•"/>
            </a:pPr>
            <a:r>
              <a:rPr lang="he-IL" sz="2000" dirty="0"/>
              <a:t>ניתן לבנות פונקציות שיסייעו לטסט ויהפכו אותו ליותר איכותי ויותר מדויק.</a:t>
            </a:r>
          </a:p>
          <a:p>
            <a:pPr marL="285750" indent="-285750" algn="r" rtl="1">
              <a:buFont typeface="Arial" panose="020B0604020202020204" pitchFamily="34" charset="0"/>
              <a:buChar char="•"/>
            </a:pPr>
            <a:r>
              <a:rPr lang="he-IL" sz="2000" dirty="0"/>
              <a:t>נניח ויש לנו פרויקט הסובב סביב עצי חיפוש בינאריים, מבנה נתונים שאנחנו מכירים טוב.</a:t>
            </a:r>
          </a:p>
          <a:p>
            <a:pPr marL="285750" indent="-285750" algn="r" rtl="1">
              <a:buFont typeface="Arial" panose="020B0604020202020204" pitchFamily="34" charset="0"/>
              <a:buChar char="•"/>
            </a:pPr>
            <a:r>
              <a:rPr lang="he-IL" sz="2000" dirty="0"/>
              <a:t>המצאנו מעבר מיוחד על העץ וראינו שעל 2-3 קלטים יחסית פשוטים אנחנו מקבלים פלט נכון אבל , אך האם זה אומר שלכל קלט נקבל פלט נכון?</a:t>
            </a:r>
          </a:p>
          <a:p>
            <a:pPr marL="285750" indent="-285750" algn="r" rtl="1">
              <a:buFont typeface="Arial" panose="020B0604020202020204" pitchFamily="34" charset="0"/>
              <a:buChar char="•"/>
            </a:pPr>
            <a:r>
              <a:rPr lang="he-IL" sz="2000" dirty="0"/>
              <a:t>נוכל ליצור גנרטור שיוצר עצי חיפוש </a:t>
            </a:r>
            <a:r>
              <a:rPr lang="he-IL" sz="2000" dirty="0" err="1"/>
              <a:t>בינארים</a:t>
            </a:r>
            <a:r>
              <a:rPr lang="he-IL" sz="2000" dirty="0"/>
              <a:t> עם </a:t>
            </a:r>
            <a:r>
              <a:rPr lang="en-US" sz="2000" dirty="0"/>
              <a:t>n</a:t>
            </a:r>
            <a:r>
              <a:rPr lang="he-IL" sz="2000" dirty="0"/>
              <a:t> קודקודים המכיל ערכים בתחום כלשהו באופן אקראי.</a:t>
            </a:r>
          </a:p>
          <a:p>
            <a:pPr marL="285750" indent="-285750" algn="r" rtl="1">
              <a:buFont typeface="Arial" panose="020B0604020202020204" pitchFamily="34" charset="0"/>
              <a:buChar char="•"/>
            </a:pPr>
            <a:r>
              <a:rPr lang="he-IL" sz="2000" dirty="0"/>
              <a:t>ואז זה כבר חוזר לאינפי, עבור </a:t>
            </a:r>
            <a:r>
              <a:rPr lang="en-US" sz="2000" dirty="0"/>
              <a:t>n</a:t>
            </a:r>
            <a:r>
              <a:rPr lang="he-IL" sz="2000" dirty="0"/>
              <a:t> גדול מספיק ומספר </a:t>
            </a:r>
            <a:r>
              <a:rPr lang="en-US" sz="2000" dirty="0"/>
              <a:t>k</a:t>
            </a:r>
            <a:r>
              <a:rPr lang="he-IL" sz="2000" dirty="0"/>
              <a:t> גדול מספיק של עצי חיפוש בינארי כך שבכל </a:t>
            </a:r>
            <a:r>
              <a:rPr lang="he-IL" sz="2000" dirty="0" err="1"/>
              <a:t>הקלטים</a:t>
            </a:r>
            <a:r>
              <a:rPr lang="he-IL" sz="2000" dirty="0"/>
              <a:t> אנחנו מקבלים שהפלט תקין, כנראה שהפונקציה שלנו נכונה</a:t>
            </a:r>
          </a:p>
          <a:p>
            <a:pPr marL="285750" indent="-285750" algn="r" rtl="1">
              <a:buFont typeface="Arial" panose="020B0604020202020204" pitchFamily="34" charset="0"/>
              <a:buChar char="•"/>
            </a:pPr>
            <a:r>
              <a:rPr lang="he-IL" sz="2000" dirty="0"/>
              <a:t> ואם נמצא פלט שגוי, נוכל לבדוק על איזה קלט אנחנו מקבלים פלט שגוי ובעזרת </a:t>
            </a:r>
            <a:r>
              <a:rPr lang="he-IL" sz="2000" dirty="0" err="1"/>
              <a:t>הדיבאגר</a:t>
            </a:r>
            <a:r>
              <a:rPr lang="he-IL" sz="2000" dirty="0"/>
              <a:t> להבין איפה בקוד הבעיה נמצאת.</a:t>
            </a:r>
            <a:endParaRPr lang="LID4096" sz="2000" dirty="0"/>
          </a:p>
        </p:txBody>
      </p:sp>
      <p:sp>
        <p:nvSpPr>
          <p:cNvPr id="6" name="תיבת טקסט 5">
            <a:extLst>
              <a:ext uri="{FF2B5EF4-FFF2-40B4-BE49-F238E27FC236}">
                <a16:creationId xmlns:a16="http://schemas.microsoft.com/office/drawing/2014/main" id="{61650E9D-3DAF-669C-B476-5F9D317CDB0F}"/>
              </a:ext>
            </a:extLst>
          </p:cNvPr>
          <p:cNvSpPr txBox="1"/>
          <p:nvPr/>
        </p:nvSpPr>
        <p:spPr>
          <a:xfrm>
            <a:off x="1030937" y="4227524"/>
            <a:ext cx="10739120" cy="1938992"/>
          </a:xfrm>
          <a:prstGeom prst="rect">
            <a:avLst/>
          </a:prstGeom>
          <a:noFill/>
        </p:spPr>
        <p:txBody>
          <a:bodyPr wrap="square" rtlCol="0">
            <a:spAutoFit/>
          </a:bodyPr>
          <a:lstStyle/>
          <a:p>
            <a:pPr algn="r" rtl="1"/>
            <a:r>
              <a:rPr lang="he-IL" sz="2000" b="1" i="1" dirty="0"/>
              <a:t>יתרונות השיטה:</a:t>
            </a:r>
          </a:p>
          <a:p>
            <a:pPr marL="285750" indent="-285750" algn="r" rtl="1">
              <a:buFont typeface="Arial" panose="020B0604020202020204" pitchFamily="34" charset="0"/>
              <a:buChar char="•"/>
            </a:pPr>
            <a:r>
              <a:rPr lang="he-IL" sz="2000" dirty="0"/>
              <a:t>אובר הכללה- יכול לתפוס מקרי קצה שלא חשבתם עליהם</a:t>
            </a:r>
          </a:p>
          <a:p>
            <a:pPr marL="285750" indent="-285750" algn="r" rtl="1">
              <a:buFont typeface="Arial" panose="020B0604020202020204" pitchFamily="34" charset="0"/>
              <a:buChar char="•"/>
            </a:pPr>
            <a:r>
              <a:rPr lang="he-IL" sz="2000" dirty="0"/>
              <a:t>רנדומיזציה- מאפשר לכסות הרבה מאוד מקרים שונים מבלי לפצל אותם להרבה מקרי קצה</a:t>
            </a:r>
          </a:p>
          <a:p>
            <a:pPr marL="285750" indent="-285750" algn="r" rtl="1">
              <a:buFont typeface="Arial" panose="020B0604020202020204" pitchFamily="34" charset="0"/>
              <a:buChar char="•"/>
            </a:pPr>
            <a:r>
              <a:rPr lang="he-IL" sz="2000" dirty="0"/>
              <a:t>חוכמת ההמונים- אם עבור כמות מאוד גדולה של קלטים אקראיים הפונקציה שלנו תקינה, סביר להניח שהיא תקינה</a:t>
            </a:r>
          </a:p>
          <a:p>
            <a:pPr marL="285750" indent="-285750" algn="r" rtl="1">
              <a:buFont typeface="Arial" panose="020B0604020202020204" pitchFamily="34" charset="0"/>
              <a:buChar char="•"/>
            </a:pPr>
            <a:r>
              <a:rPr lang="he-IL" sz="2000" dirty="0"/>
              <a:t>פשוטה ונוחה- פונקציה אחת שמייצרת את הקלט האקראי שניתן להשתמש בה בכל אחד מהטסטים.</a:t>
            </a:r>
            <a:endParaRPr lang="LID4096" sz="2000" dirty="0"/>
          </a:p>
        </p:txBody>
      </p:sp>
    </p:spTree>
    <p:extLst>
      <p:ext uri="{BB962C8B-B14F-4D97-AF65-F5344CB8AC3E}">
        <p14:creationId xmlns:p14="http://schemas.microsoft.com/office/powerpoint/2010/main" val="46908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E34D132-93E2-5F3C-A9D8-056E7669E119}"/>
              </a:ext>
            </a:extLst>
          </p:cNvPr>
          <p:cNvPicPr>
            <a:picLocks noChangeAspect="1"/>
          </p:cNvPicPr>
          <p:nvPr/>
        </p:nvPicPr>
        <p:blipFill>
          <a:blip r:embed="rId2"/>
          <a:stretch>
            <a:fillRect/>
          </a:stretch>
        </p:blipFill>
        <p:spPr>
          <a:xfrm>
            <a:off x="1757680" y="794317"/>
            <a:ext cx="8458200" cy="5556318"/>
          </a:xfrm>
          <a:prstGeom prst="rect">
            <a:avLst/>
          </a:prstGeom>
        </p:spPr>
      </p:pic>
    </p:spTree>
    <p:extLst>
      <p:ext uri="{BB962C8B-B14F-4D97-AF65-F5344CB8AC3E}">
        <p14:creationId xmlns:p14="http://schemas.microsoft.com/office/powerpoint/2010/main" val="178876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09E778-95C4-A99A-E4D1-7B3A1CEA00C0}"/>
              </a:ext>
            </a:extLst>
          </p:cNvPr>
          <p:cNvSpPr>
            <a:spLocks noGrp="1"/>
          </p:cNvSpPr>
          <p:nvPr>
            <p:ph type="ctrTitle"/>
          </p:nvPr>
        </p:nvSpPr>
        <p:spPr>
          <a:xfrm>
            <a:off x="1595269" y="1122363"/>
            <a:ext cx="9001462" cy="2306637"/>
          </a:xfrm>
        </p:spPr>
        <p:txBody>
          <a:bodyPr>
            <a:normAutofit/>
          </a:bodyPr>
          <a:lstStyle/>
          <a:p>
            <a:r>
              <a:rPr lang="en-US" cap="none" dirty="0">
                <a:effectLst/>
              </a:rPr>
              <a:t>generics</a:t>
            </a:r>
            <a:endParaRPr lang="he-IL" cap="none" dirty="0">
              <a:effectLst/>
            </a:endParaRPr>
          </a:p>
        </p:txBody>
      </p:sp>
    </p:spTree>
    <p:extLst>
      <p:ext uri="{BB962C8B-B14F-4D97-AF65-F5344CB8AC3E}">
        <p14:creationId xmlns:p14="http://schemas.microsoft.com/office/powerpoint/2010/main" val="115077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16FCAD-9C86-7D54-D33D-860DA463B6F7}"/>
              </a:ext>
            </a:extLst>
          </p:cNvPr>
          <p:cNvSpPr>
            <a:spLocks noGrp="1"/>
          </p:cNvSpPr>
          <p:nvPr>
            <p:ph type="ctrTitle"/>
          </p:nvPr>
        </p:nvSpPr>
        <p:spPr>
          <a:xfrm>
            <a:off x="1595269" y="309563"/>
            <a:ext cx="9001462" cy="889317"/>
          </a:xfrm>
        </p:spPr>
        <p:txBody>
          <a:bodyPr/>
          <a:lstStyle/>
          <a:p>
            <a:r>
              <a:rPr lang="en-US" cap="none" dirty="0">
                <a:effectLst/>
              </a:rPr>
              <a:t>generics</a:t>
            </a:r>
            <a:endParaRPr lang="he-IL" dirty="0"/>
          </a:p>
        </p:txBody>
      </p:sp>
      <p:sp>
        <p:nvSpPr>
          <p:cNvPr id="3" name="כותרת משנה 2">
            <a:extLst>
              <a:ext uri="{FF2B5EF4-FFF2-40B4-BE49-F238E27FC236}">
                <a16:creationId xmlns:a16="http://schemas.microsoft.com/office/drawing/2014/main" id="{735D1088-4586-ABD5-4D73-6741CCFD0767}"/>
              </a:ext>
            </a:extLst>
          </p:cNvPr>
          <p:cNvSpPr>
            <a:spLocks noGrp="1"/>
          </p:cNvSpPr>
          <p:nvPr>
            <p:ph type="subTitle" idx="1"/>
          </p:nvPr>
        </p:nvSpPr>
        <p:spPr>
          <a:xfrm>
            <a:off x="1737360" y="2392997"/>
            <a:ext cx="9438491" cy="2453323"/>
          </a:xfrm>
        </p:spPr>
        <p:txBody>
          <a:bodyPr>
            <a:normAutofit/>
          </a:bodyPr>
          <a:lstStyle/>
          <a:p>
            <a:pPr algn="r"/>
            <a:r>
              <a:rPr lang="he-IL" dirty="0"/>
              <a:t>- טיפוסים גנריים מאפשרים ליצור טיפוסים כלליים שיכולים להתאים לסוגי אובייקטים שונים.</a:t>
            </a:r>
          </a:p>
          <a:p>
            <a:pPr algn="r"/>
            <a:r>
              <a:rPr lang="he-IL" dirty="0"/>
              <a:t>- הם מאפשרים ליצור מבני נתונים גנריים, כמו רשימות, מחסנית ועוד, שיכולים לכלול אובייקטים מכל סוג נתונים שנבחר.</a:t>
            </a:r>
          </a:p>
          <a:p>
            <a:pPr algn="r"/>
            <a:endParaRPr lang="he-IL" dirty="0"/>
          </a:p>
        </p:txBody>
      </p:sp>
    </p:spTree>
    <p:extLst>
      <p:ext uri="{BB962C8B-B14F-4D97-AF65-F5344CB8AC3E}">
        <p14:creationId xmlns:p14="http://schemas.microsoft.com/office/powerpoint/2010/main" val="345195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22D55E-9005-9E17-AE00-2E59E3354B82}"/>
              </a:ext>
            </a:extLst>
          </p:cNvPr>
          <p:cNvSpPr>
            <a:spLocks noGrp="1"/>
          </p:cNvSpPr>
          <p:nvPr>
            <p:ph type="title"/>
          </p:nvPr>
        </p:nvSpPr>
        <p:spPr/>
        <p:txBody>
          <a:bodyPr>
            <a:normAutofit/>
          </a:bodyPr>
          <a:lstStyle/>
          <a:p>
            <a:r>
              <a:rPr lang="he-IL" sz="4800" cap="none" dirty="0">
                <a:effectLst/>
              </a:rPr>
              <a:t>במה מועיל שימוש בגנריות?</a:t>
            </a:r>
            <a:br>
              <a:rPr lang="he-IL" sz="3600" dirty="0"/>
            </a:br>
            <a:endParaRPr lang="he-IL" sz="3600" dirty="0"/>
          </a:p>
        </p:txBody>
      </p:sp>
      <p:sp>
        <p:nvSpPr>
          <p:cNvPr id="5" name="Content Placeholder 2">
            <a:extLst>
              <a:ext uri="{FF2B5EF4-FFF2-40B4-BE49-F238E27FC236}">
                <a16:creationId xmlns:a16="http://schemas.microsoft.com/office/drawing/2014/main" id="{68D1257F-31B7-FF34-2414-5A771A1DBEF9}"/>
              </a:ext>
            </a:extLst>
          </p:cNvPr>
          <p:cNvSpPr txBox="1">
            <a:spLocks/>
          </p:cNvSpPr>
          <p:nvPr/>
        </p:nvSpPr>
        <p:spPr>
          <a:xfrm>
            <a:off x="1679893" y="1797879"/>
            <a:ext cx="9905998" cy="31242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he-IL" dirty="0"/>
              <a:t>בשימוש בגנריות ניתן לכתוב קוד פעם אחת ולהשתמש בו עבור מספר סוגי נתונים</a:t>
            </a:r>
          </a:p>
          <a:p>
            <a:pPr algn="r" rtl="1"/>
            <a:r>
              <a:rPr lang="he-IL" dirty="0"/>
              <a:t>גנריות חוסכת כתיבת קוד חוזר</a:t>
            </a:r>
          </a:p>
          <a:p>
            <a:pPr algn="r" rtl="1"/>
            <a:r>
              <a:rPr lang="he-IL" dirty="0"/>
              <a:t>גנריות מסייעת בתפקוד טוב יותר ובביצוע מהיר יותר של תכניות, מה שנותן ביטחון בקוד ויכולת לבצע משימות מורכבות בקלות.</a:t>
            </a:r>
          </a:p>
          <a:p>
            <a:pPr algn="r" rtl="1"/>
            <a:endParaRPr lang="he-IL" dirty="0">
              <a:effectLst/>
            </a:endParaRPr>
          </a:p>
          <a:p>
            <a:pPr algn="r" rtl="1"/>
            <a:endParaRPr lang="en-US" dirty="0"/>
          </a:p>
        </p:txBody>
      </p:sp>
    </p:spTree>
    <p:extLst>
      <p:ext uri="{BB962C8B-B14F-4D97-AF65-F5344CB8AC3E}">
        <p14:creationId xmlns:p14="http://schemas.microsoft.com/office/powerpoint/2010/main" val="274289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956536" y="304331"/>
            <a:ext cx="9905998" cy="1905000"/>
          </a:xfrm>
        </p:spPr>
        <p:txBody>
          <a:bodyPr/>
          <a:lstStyle/>
          <a:p>
            <a:pPr algn="ctr" defTabSz="457200" eaLnBrk="1" latinLnBrk="0" hangingPunct="1">
              <a:spcBef>
                <a:spcPct val="0"/>
              </a:spcBef>
              <a:buNone/>
            </a:pPr>
            <a:r>
              <a:rPr lang="en-US" cap="none" dirty="0"/>
              <a:t>Exceptions</a:t>
            </a:r>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956536" y="1702162"/>
            <a:ext cx="10408004" cy="5378493"/>
          </a:xfrm>
        </p:spPr>
        <p:txBody>
          <a:bodyPr>
            <a:normAutofit/>
          </a:bodyPr>
          <a:lstStyle/>
          <a:p>
            <a:pPr marL="0" indent="0" algn="r" defTabSz="457200" rtl="0" eaLnBrk="1" latinLnBrk="0" hangingPunct="1">
              <a:spcBef>
                <a:spcPct val="20000"/>
              </a:spcBef>
              <a:spcAft>
                <a:spcPts val="600"/>
              </a:spcAft>
              <a:buClr>
                <a:schemeClr val="tx1"/>
              </a:buClr>
              <a:buSzPct val="100000"/>
              <a:buNone/>
            </a:pPr>
            <a:r>
              <a:rPr lang="he-IL" dirty="0"/>
              <a:t>בעת הרצת קוד יכולות להתרחש שגיאות שונות: שגיאות קידוד שנגרמות מטעות של המתכנת, שגיאות עקב קלט שגוי או דברים בלתי צפויים אחרים.</a:t>
            </a:r>
          </a:p>
          <a:p>
            <a:pPr marL="0" indent="0" algn="r" defTabSz="457200" rtl="0" eaLnBrk="1" latinLnBrk="0" hangingPunct="1">
              <a:spcBef>
                <a:spcPct val="20000"/>
              </a:spcBef>
              <a:spcAft>
                <a:spcPts val="600"/>
              </a:spcAft>
              <a:buClr>
                <a:schemeClr val="tx1"/>
              </a:buClr>
              <a:buSzPct val="100000"/>
              <a:buNone/>
            </a:pPr>
            <a:r>
              <a:rPr lang="he-IL" dirty="0"/>
              <a:t>כאשר מתרחשת שגיאה, בדרך כלל </a:t>
            </a:r>
            <a:r>
              <a:rPr lang="he-IL" dirty="0" err="1"/>
              <a:t>התכנית</a:t>
            </a:r>
            <a:r>
              <a:rPr lang="he-IL" dirty="0"/>
              <a:t> תעצור ותיצור הודעת שגיאה. </a:t>
            </a:r>
          </a:p>
          <a:p>
            <a:pPr marL="0" indent="0" algn="r" defTabSz="457200" rtl="0" eaLnBrk="1" latinLnBrk="0" hangingPunct="1">
              <a:spcBef>
                <a:spcPct val="20000"/>
              </a:spcBef>
              <a:spcAft>
                <a:spcPts val="600"/>
              </a:spcAft>
              <a:buClr>
                <a:schemeClr val="tx1"/>
              </a:buClr>
              <a:buSzPct val="100000"/>
              <a:buNone/>
            </a:pPr>
            <a:r>
              <a:rPr lang="en-US" dirty="0"/>
              <a:t>Java will throw an exception (throw an error)</a:t>
            </a:r>
            <a:r>
              <a:rPr lang="he-IL" dirty="0"/>
              <a:t>המונח הטכני לכך הוא: </a:t>
            </a:r>
            <a:endParaRPr lang="en-US" dirty="0"/>
          </a:p>
        </p:txBody>
      </p:sp>
    </p:spTree>
    <p:extLst>
      <p:ext uri="{BB962C8B-B14F-4D97-AF65-F5344CB8AC3E}">
        <p14:creationId xmlns:p14="http://schemas.microsoft.com/office/powerpoint/2010/main" val="3175490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225542D-0F5E-52C5-EF2D-835E0BDB30BF}"/>
              </a:ext>
            </a:extLst>
          </p:cNvPr>
          <p:cNvSpPr>
            <a:spLocks noGrp="1"/>
          </p:cNvSpPr>
          <p:nvPr>
            <p:ph type="title"/>
          </p:nvPr>
        </p:nvSpPr>
        <p:spPr>
          <a:xfrm>
            <a:off x="1072962" y="588264"/>
            <a:ext cx="10353761" cy="1326321"/>
          </a:xfrm>
        </p:spPr>
        <p:txBody>
          <a:bodyPr/>
          <a:lstStyle/>
          <a:p>
            <a:r>
              <a:rPr lang="he-IL" sz="4800" cap="none" dirty="0">
                <a:effectLst/>
              </a:rPr>
              <a:t>דוגמאות לשימוש בגנריות</a:t>
            </a:r>
            <a:br>
              <a:rPr lang="he-IL" dirty="0"/>
            </a:br>
            <a:endParaRPr lang="he-IL" dirty="0"/>
          </a:p>
        </p:txBody>
      </p:sp>
      <p:sp>
        <p:nvSpPr>
          <p:cNvPr id="6" name="Content Placeholder 2">
            <a:extLst>
              <a:ext uri="{FF2B5EF4-FFF2-40B4-BE49-F238E27FC236}">
                <a16:creationId xmlns:a16="http://schemas.microsoft.com/office/drawing/2014/main" id="{31E12D54-BA5E-A307-E8C2-74B90FF589FB}"/>
              </a:ext>
            </a:extLst>
          </p:cNvPr>
          <p:cNvSpPr txBox="1">
            <a:spLocks/>
          </p:cNvSpPr>
          <p:nvPr/>
        </p:nvSpPr>
        <p:spPr>
          <a:xfrm>
            <a:off x="913795" y="1797879"/>
            <a:ext cx="10672096" cy="312420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r" rtl="1"/>
            <a:r>
              <a:rPr lang="en-US" sz="2100" dirty="0"/>
              <a:t>- List&lt;T&gt;</a:t>
            </a:r>
            <a:r>
              <a:rPr lang="he-IL" sz="2100" dirty="0"/>
              <a:t> רשימה גנרית היא רשימה שיכולה להכיל אובייקטים מסוג </a:t>
            </a:r>
            <a:r>
              <a:rPr lang="en-US" sz="2100" dirty="0"/>
              <a:t>T</a:t>
            </a:r>
            <a:r>
              <a:rPr lang="he-IL" sz="2100" dirty="0"/>
              <a:t>.</a:t>
            </a:r>
            <a:endParaRPr lang="he-IL" sz="1800" kern="1200" dirty="0">
              <a:solidFill>
                <a:srgbClr val="FFFFFF"/>
              </a:solidFill>
              <a:effectLst>
                <a:outerShdw blurRad="50800" dist="38100" dir="2700000" algn="tl" rotWithShape="0">
                  <a:srgbClr val="000000">
                    <a:alpha val="48000"/>
                  </a:srgbClr>
                </a:outerShdw>
              </a:effectLst>
              <a:latin typeface="Rockwell" panose="02060603020205020403" pitchFamily="18" charset="0"/>
              <a:ea typeface="+mn-ea"/>
              <a:cs typeface="Arial" panose="020B0604020202020204" pitchFamily="34" charset="0"/>
            </a:endParaRPr>
          </a:p>
          <a:p>
            <a:pPr algn="r" rtl="1"/>
            <a:r>
              <a:rPr lang="en-US" dirty="0"/>
              <a:t>Map&lt;K, V&gt;</a:t>
            </a:r>
            <a:r>
              <a:rPr lang="he-IL" dirty="0"/>
              <a:t> - מפה גנרית המגמישה את הטיפוסים של המפתחות והערכים, ומכילה מפתחות מסוג </a:t>
            </a:r>
            <a:r>
              <a:rPr lang="en-US" dirty="0"/>
              <a:t>K</a:t>
            </a:r>
            <a:r>
              <a:rPr lang="he-IL" dirty="0"/>
              <a:t> וערכים מסוג </a:t>
            </a:r>
            <a:r>
              <a:rPr lang="en-US" dirty="0"/>
              <a:t>V</a:t>
            </a:r>
            <a:endParaRPr lang="he-IL" dirty="0"/>
          </a:p>
          <a:p>
            <a:pPr algn="r" rtl="1"/>
            <a:r>
              <a:rPr lang="en-US" dirty="0"/>
              <a:t>Queue&lt;E&gt;</a:t>
            </a:r>
            <a:r>
              <a:rPr lang="he-IL" dirty="0"/>
              <a:t> - תור גנרי שמאפשר הוספה והסרה של אובייקטים מסוג </a:t>
            </a:r>
            <a:r>
              <a:rPr lang="en-US" dirty="0"/>
              <a:t>E</a:t>
            </a:r>
            <a:endParaRPr lang="he-IL" dirty="0"/>
          </a:p>
          <a:p>
            <a:pPr marL="0" indent="0" algn="r" rtl="1">
              <a:buNone/>
            </a:pPr>
            <a:endParaRPr lang="he-IL" dirty="0">
              <a:effectLst/>
            </a:endParaRPr>
          </a:p>
          <a:p>
            <a:pPr marL="0" indent="0" algn="r" rtl="1">
              <a:buNone/>
            </a:pPr>
            <a:r>
              <a:rPr lang="he-IL" dirty="0">
                <a:effectLst/>
              </a:rPr>
              <a:t>כאשר</a:t>
            </a:r>
            <a:r>
              <a:rPr lang="en-US" dirty="0">
                <a:effectLst/>
              </a:rPr>
              <a:t>T,K,V,E  </a:t>
            </a:r>
            <a:r>
              <a:rPr lang="he-IL" dirty="0">
                <a:effectLst/>
              </a:rPr>
              <a:t> (או כל אות אחרת שנגדיר) מוגדרים להיות אובייקט כלשהוא כגון </a:t>
            </a:r>
            <a:r>
              <a:rPr lang="en-US" dirty="0">
                <a:effectLst/>
              </a:rPr>
              <a:t>Integer, String, Person</a:t>
            </a:r>
            <a:r>
              <a:rPr lang="he-IL" dirty="0">
                <a:effectLst/>
              </a:rPr>
              <a:t> וכו’</a:t>
            </a:r>
          </a:p>
          <a:p>
            <a:pPr marL="0" indent="0" algn="r" rtl="1">
              <a:buNone/>
            </a:pPr>
            <a:endParaRPr lang="he-IL" dirty="0">
              <a:effectLst/>
            </a:endParaRPr>
          </a:p>
          <a:p>
            <a:pPr marL="0" indent="0" algn="r" rtl="1">
              <a:buNone/>
            </a:pPr>
            <a:endParaRPr lang="he-IL" dirty="0">
              <a:effectLst/>
            </a:endParaRPr>
          </a:p>
          <a:p>
            <a:pPr marL="0" indent="0" algn="r" rtl="1">
              <a:buNone/>
            </a:pPr>
            <a:r>
              <a:rPr lang="he-IL" sz="2100" b="1" dirty="0"/>
              <a:t>שימו לב: גנריות יכולה לעבוד עם כל סוג של אובייקט מלבד משתנים פרימיטיביים!</a:t>
            </a:r>
            <a:endParaRPr lang="en-US" sz="2100" b="1" dirty="0"/>
          </a:p>
        </p:txBody>
      </p:sp>
    </p:spTree>
    <p:extLst>
      <p:ext uri="{BB962C8B-B14F-4D97-AF65-F5344CB8AC3E}">
        <p14:creationId xmlns:p14="http://schemas.microsoft.com/office/powerpoint/2010/main" val="3069160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A1D056-5161-1C6F-888D-EAC1C20D0D2F}"/>
              </a:ext>
            </a:extLst>
          </p:cNvPr>
          <p:cNvSpPr>
            <a:spLocks noGrp="1"/>
          </p:cNvSpPr>
          <p:nvPr>
            <p:ph type="title"/>
          </p:nvPr>
        </p:nvSpPr>
        <p:spPr>
          <a:xfrm>
            <a:off x="913795" y="609601"/>
            <a:ext cx="10353761" cy="1008888"/>
          </a:xfrm>
        </p:spPr>
        <p:txBody>
          <a:bodyPr>
            <a:normAutofit fontScale="90000"/>
          </a:bodyPr>
          <a:lstStyle/>
          <a:p>
            <a:r>
              <a:rPr lang="he-IL" dirty="0"/>
              <a:t>סיכום</a:t>
            </a:r>
            <a:br>
              <a:rPr lang="he-IL" dirty="0"/>
            </a:br>
            <a:endParaRPr lang="he-IL" dirty="0"/>
          </a:p>
        </p:txBody>
      </p:sp>
      <p:sp>
        <p:nvSpPr>
          <p:cNvPr id="3" name="מציין מיקום תוכן 2">
            <a:extLst>
              <a:ext uri="{FF2B5EF4-FFF2-40B4-BE49-F238E27FC236}">
                <a16:creationId xmlns:a16="http://schemas.microsoft.com/office/drawing/2014/main" id="{05C50F1F-0D4C-4EFC-3570-2473E5BC5A67}"/>
              </a:ext>
            </a:extLst>
          </p:cNvPr>
          <p:cNvSpPr>
            <a:spLocks noGrp="1"/>
          </p:cNvSpPr>
          <p:nvPr>
            <p:ph idx="1"/>
          </p:nvPr>
        </p:nvSpPr>
        <p:spPr>
          <a:xfrm>
            <a:off x="1124107" y="1581432"/>
            <a:ext cx="10353762" cy="3695136"/>
          </a:xfrm>
        </p:spPr>
        <p:txBody>
          <a:bodyPr/>
          <a:lstStyle/>
          <a:p>
            <a:pPr marL="0" indent="0" algn="r">
              <a:buNone/>
            </a:pPr>
            <a:r>
              <a:rPr lang="he-IL" dirty="0"/>
              <a:t>תכנות גנרי הוא כלי יעיל וחשוב שכדאי להכיר ועוזר לשימוש במקרים רבים.</a:t>
            </a:r>
          </a:p>
          <a:p>
            <a:pPr marL="0" indent="0" algn="r">
              <a:buNone/>
            </a:pPr>
            <a:r>
              <a:rPr lang="he-IL" dirty="0"/>
              <a:t>השימוש בו מפשט את הקוד, מונע כתיבה חוזרת של קוד זהה ומאפשר לקומפיילר לספק ביצועים טובים יותר על פני תכנות לא-גנרי</a:t>
            </a:r>
          </a:p>
          <a:p>
            <a:pPr marL="0" indent="0" algn="r">
              <a:buNone/>
            </a:pPr>
            <a:r>
              <a:rPr lang="he-IL" dirty="0"/>
              <a:t>יש לקחת בחשבון כי תכנות גנרי יכול להיות מסובך לפעמים, יש להקפיד על תיעוד נכון והסברים מפורטים בעת השימוש בו</a:t>
            </a:r>
          </a:p>
          <a:p>
            <a:pPr marL="0" indent="0" algn="r">
              <a:buNone/>
            </a:pPr>
            <a:r>
              <a:rPr lang="he-IL" dirty="0"/>
              <a:t>כמו כן, בעת שימוש בגנריות עבור אובייקטים מורכבים ייתכן וזמן הקומפילציה </a:t>
            </a:r>
            <a:r>
              <a:rPr lang="he-IL" dirty="0" err="1"/>
              <a:t>ייגדל</a:t>
            </a:r>
            <a:r>
              <a:rPr lang="he-IL" dirty="0"/>
              <a:t> </a:t>
            </a:r>
          </a:p>
        </p:txBody>
      </p:sp>
    </p:spTree>
    <p:extLst>
      <p:ext uri="{BB962C8B-B14F-4D97-AF65-F5344CB8AC3E}">
        <p14:creationId xmlns:p14="http://schemas.microsoft.com/office/powerpoint/2010/main" val="15891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C26D05-6F59-BB68-C1AC-CAD7B32B519A}"/>
              </a:ext>
            </a:extLst>
          </p:cNvPr>
          <p:cNvSpPr>
            <a:spLocks noGrp="1"/>
          </p:cNvSpPr>
          <p:nvPr>
            <p:ph type="title"/>
          </p:nvPr>
        </p:nvSpPr>
        <p:spPr>
          <a:xfrm>
            <a:off x="3620293" y="447040"/>
            <a:ext cx="4951411" cy="1290320"/>
          </a:xfrm>
        </p:spPr>
        <p:txBody>
          <a:bodyPr/>
          <a:lstStyle/>
          <a:p>
            <a:r>
              <a:rPr lang="he-IL" dirty="0"/>
              <a:t>באילו חריגות כבר נתקלנו?</a:t>
            </a:r>
            <a:endParaRPr lang="LID4096" dirty="0"/>
          </a:p>
        </p:txBody>
      </p:sp>
      <p:sp>
        <p:nvSpPr>
          <p:cNvPr id="3" name="תיבת טקסט 2">
            <a:extLst>
              <a:ext uri="{FF2B5EF4-FFF2-40B4-BE49-F238E27FC236}">
                <a16:creationId xmlns:a16="http://schemas.microsoft.com/office/drawing/2014/main" id="{BEBDEA40-2CC3-C533-E1A9-5C46E4486AC7}"/>
              </a:ext>
            </a:extLst>
          </p:cNvPr>
          <p:cNvSpPr txBox="1"/>
          <p:nvPr/>
        </p:nvSpPr>
        <p:spPr>
          <a:xfrm>
            <a:off x="807718" y="1666240"/>
            <a:ext cx="10576560" cy="2308324"/>
          </a:xfrm>
          <a:prstGeom prst="rect">
            <a:avLst/>
          </a:prstGeom>
          <a:noFill/>
        </p:spPr>
        <p:txBody>
          <a:bodyPr wrap="square" rtlCol="0">
            <a:spAutoFit/>
          </a:bodyPr>
          <a:lstStyle/>
          <a:p>
            <a:pPr marL="285750" indent="-285750" algn="r" rtl="1">
              <a:buFont typeface="Arial" panose="020B0604020202020204" pitchFamily="34" charset="0"/>
              <a:buChar char="•"/>
            </a:pPr>
            <a:r>
              <a:rPr lang="en-US" sz="2400" dirty="0"/>
              <a:t>NullPointerException</a:t>
            </a:r>
            <a:r>
              <a:rPr lang="he-IL" sz="2400" dirty="0"/>
              <a:t>- ניתקל כאשר נפנה לשדה או שיטה של אובייקט שהוא </a:t>
            </a:r>
            <a:r>
              <a:rPr lang="en-US" sz="2400" dirty="0"/>
              <a:t>null</a:t>
            </a:r>
            <a:r>
              <a:rPr lang="he-IL" sz="2400" dirty="0"/>
              <a:t>.</a:t>
            </a:r>
            <a:br>
              <a:rPr lang="en-US" sz="2400" dirty="0"/>
            </a:br>
            <a:r>
              <a:rPr lang="he-IL" sz="2400" dirty="0"/>
              <a:t>למשל במעבר איטרטיבי על רשימה מקושרת אם לא נגדיר כמו שצריך מתי לעצור את לולאת ה</a:t>
            </a:r>
            <a:r>
              <a:rPr lang="en-US" sz="2400" dirty="0"/>
              <a:t>while</a:t>
            </a:r>
            <a:r>
              <a:rPr lang="he-IL" sz="2400" dirty="0"/>
              <a:t> זה יקרה.</a:t>
            </a:r>
          </a:p>
          <a:p>
            <a:pPr marL="285750" indent="-285750" algn="r" rtl="1">
              <a:buFont typeface="Arial" panose="020B0604020202020204" pitchFamily="34" charset="0"/>
              <a:buChar char="•"/>
            </a:pPr>
            <a:r>
              <a:rPr lang="en-US" sz="2400" dirty="0"/>
              <a:t>ArrayIndexOutOfBoundsException</a:t>
            </a:r>
            <a:r>
              <a:rPr lang="he-IL" sz="2400" dirty="0"/>
              <a:t>- ניתקל כאשר נפנה לתא שלא קיים במערך.</a:t>
            </a:r>
          </a:p>
          <a:p>
            <a:pPr marL="285750" indent="-285750" algn="r" rtl="1">
              <a:buFont typeface="Arial" panose="020B0604020202020204" pitchFamily="34" charset="0"/>
              <a:buChar char="•"/>
            </a:pPr>
            <a:r>
              <a:rPr lang="en-US" sz="2400" dirty="0"/>
              <a:t>ArithmeticException</a:t>
            </a:r>
            <a:r>
              <a:rPr lang="he-IL" sz="2400" dirty="0"/>
              <a:t>- ניתקל אם נבצע פעולה לא תקינה אריתמטית, כמו חלוקה ב-0.</a:t>
            </a:r>
            <a:endParaRPr lang="LID4096" sz="2400" dirty="0"/>
          </a:p>
        </p:txBody>
      </p:sp>
      <p:sp>
        <p:nvSpPr>
          <p:cNvPr id="4" name="תיבת טקסט 3">
            <a:extLst>
              <a:ext uri="{FF2B5EF4-FFF2-40B4-BE49-F238E27FC236}">
                <a16:creationId xmlns:a16="http://schemas.microsoft.com/office/drawing/2014/main" id="{59EF3CFB-DC71-2A60-9CE7-07D2CFE1A3B1}"/>
              </a:ext>
            </a:extLst>
          </p:cNvPr>
          <p:cNvSpPr txBox="1"/>
          <p:nvPr/>
        </p:nvSpPr>
        <p:spPr>
          <a:xfrm>
            <a:off x="2219958" y="5709920"/>
            <a:ext cx="9164320" cy="369332"/>
          </a:xfrm>
          <a:prstGeom prst="rect">
            <a:avLst/>
          </a:prstGeom>
          <a:noFill/>
        </p:spPr>
        <p:txBody>
          <a:bodyPr wrap="square" rtlCol="0">
            <a:spAutoFit/>
          </a:bodyPr>
          <a:lstStyle/>
          <a:p>
            <a:pPr algn="r"/>
            <a:r>
              <a:rPr lang="he-IL" dirty="0"/>
              <a:t>אם נזרקה חריגה </a:t>
            </a:r>
            <a:r>
              <a:rPr lang="he-IL" dirty="0" err="1"/>
              <a:t>בתכנית</a:t>
            </a:r>
            <a:r>
              <a:rPr lang="he-IL" dirty="0"/>
              <a:t> שלי, האם זה דבר רע?</a:t>
            </a:r>
            <a:endParaRPr lang="LID4096" dirty="0"/>
          </a:p>
        </p:txBody>
      </p:sp>
    </p:spTree>
    <p:extLst>
      <p:ext uri="{BB962C8B-B14F-4D97-AF65-F5344CB8AC3E}">
        <p14:creationId xmlns:p14="http://schemas.microsoft.com/office/powerpoint/2010/main" val="41445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9EB74-A382-7845-9D3B-6BF9D270786A}"/>
              </a:ext>
            </a:extLst>
          </p:cNvPr>
          <p:cNvPicPr>
            <a:picLocks noChangeAspect="1"/>
          </p:cNvPicPr>
          <p:nvPr/>
        </p:nvPicPr>
        <p:blipFill>
          <a:blip r:embed="rId2"/>
          <a:stretch>
            <a:fillRect/>
          </a:stretch>
        </p:blipFill>
        <p:spPr>
          <a:xfrm>
            <a:off x="1379781" y="1737360"/>
            <a:ext cx="9432438" cy="4899660"/>
          </a:xfrm>
          <a:prstGeom prst="rect">
            <a:avLst/>
          </a:prstGeom>
        </p:spPr>
      </p:pic>
      <p:sp>
        <p:nvSpPr>
          <p:cNvPr id="4" name="כותרת 1">
            <a:extLst>
              <a:ext uri="{FF2B5EF4-FFF2-40B4-BE49-F238E27FC236}">
                <a16:creationId xmlns:a16="http://schemas.microsoft.com/office/drawing/2014/main" id="{DC81DCE3-210E-1CEB-EB34-118BDF0B1E1F}"/>
              </a:ext>
            </a:extLst>
          </p:cNvPr>
          <p:cNvSpPr>
            <a:spLocks noGrp="1"/>
          </p:cNvSpPr>
          <p:nvPr>
            <p:ph type="title"/>
          </p:nvPr>
        </p:nvSpPr>
        <p:spPr>
          <a:xfrm>
            <a:off x="3620293" y="447040"/>
            <a:ext cx="4951411" cy="1290320"/>
          </a:xfrm>
        </p:spPr>
        <p:txBody>
          <a:bodyPr/>
          <a:lstStyle/>
          <a:p>
            <a:r>
              <a:rPr lang="he-IL" dirty="0"/>
              <a:t>כיצד נתמודד עם חריגות?</a:t>
            </a:r>
            <a:endParaRPr lang="LID4096" dirty="0"/>
          </a:p>
        </p:txBody>
      </p:sp>
    </p:spTree>
    <p:extLst>
      <p:ext uri="{BB962C8B-B14F-4D97-AF65-F5344CB8AC3E}">
        <p14:creationId xmlns:p14="http://schemas.microsoft.com/office/powerpoint/2010/main" val="20256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a:xfrm>
            <a:off x="1141413" y="222142"/>
            <a:ext cx="9905998" cy="1905000"/>
          </a:xfrm>
        </p:spPr>
        <p:txBody>
          <a:bodyPr/>
          <a:lstStyle/>
          <a:p>
            <a:pPr algn="ctr"/>
            <a:r>
              <a:rPr lang="en-US" cap="none" dirty="0">
                <a:effectLst/>
              </a:rPr>
              <a:t>try-catch block</a:t>
            </a:r>
            <a:br>
              <a:rPr lang="en-US" cap="none" dirty="0">
                <a:effectLst/>
              </a:rPr>
            </a:br>
            <a:br>
              <a:rPr lang="en-US" cap="none" dirty="0"/>
            </a:br>
            <a:endParaRPr lang="en-US" cap="none" dirty="0"/>
          </a:p>
        </p:txBody>
      </p:sp>
      <p:sp>
        <p:nvSpPr>
          <p:cNvPr id="4" name="תיבת טקסט 3">
            <a:extLst>
              <a:ext uri="{FF2B5EF4-FFF2-40B4-BE49-F238E27FC236}">
                <a16:creationId xmlns:a16="http://schemas.microsoft.com/office/drawing/2014/main" id="{059B8C57-9EB9-970B-EF2F-A45AE69E909C}"/>
              </a:ext>
            </a:extLst>
          </p:cNvPr>
          <p:cNvSpPr txBox="1"/>
          <p:nvPr/>
        </p:nvSpPr>
        <p:spPr>
          <a:xfrm>
            <a:off x="711200" y="1452880"/>
            <a:ext cx="10742613" cy="4696542"/>
          </a:xfrm>
          <a:prstGeom prst="rect">
            <a:avLst/>
          </a:prstGeom>
          <a:noFill/>
        </p:spPr>
        <p:txBody>
          <a:bodyPr wrap="square" rtlCol="1">
            <a:spAutoFit/>
          </a:bodyPr>
          <a:lstStyle/>
          <a:p>
            <a:pPr algn="r"/>
            <a:r>
              <a:rPr lang="he-IL" sz="2000" dirty="0"/>
              <a:t> - משמש לעטוף את הקוד שעלול לזרוק חריגה</a:t>
            </a:r>
            <a:r>
              <a:rPr lang="en-US" sz="2000" b="1" u="sng" dirty="0"/>
              <a:t>Try block</a:t>
            </a:r>
            <a:r>
              <a:rPr lang="he-IL" sz="2000" b="1" u="sng" dirty="0"/>
              <a:t> </a:t>
            </a:r>
          </a:p>
          <a:p>
            <a:pPr algn="r" rtl="1">
              <a:lnSpc>
                <a:spcPct val="107000"/>
              </a:lnSpc>
              <a:spcAft>
                <a:spcPts val="800"/>
              </a:spcAft>
            </a:pPr>
            <a:r>
              <a:rPr lang="he-IL" sz="2000" dirty="0"/>
              <a:t>אם נזרקת חריגה בתוך ה</a:t>
            </a:r>
            <a:r>
              <a:rPr lang="en-US" sz="2000" dirty="0"/>
              <a:t>try block </a:t>
            </a:r>
            <a:r>
              <a:rPr lang="he-IL" sz="2000" dirty="0"/>
              <a:t> </a:t>
            </a:r>
            <a:r>
              <a:rPr lang="he-IL" sz="2000" dirty="0" err="1"/>
              <a:t>התכנית</a:t>
            </a:r>
            <a:r>
              <a:rPr lang="he-IL" sz="2000" dirty="0"/>
              <a:t> תדלג על כל הבלוק ותיכנס ל</a:t>
            </a:r>
            <a:r>
              <a:rPr lang="en-US" sz="2000" dirty="0"/>
              <a:t>catch block</a:t>
            </a:r>
            <a:endParaRPr lang="he-IL" sz="2000" dirty="0"/>
          </a:p>
          <a:p>
            <a:pPr algn="r" rtl="1">
              <a:lnSpc>
                <a:spcPct val="107000"/>
              </a:lnSpc>
              <a:spcAft>
                <a:spcPts val="800"/>
              </a:spcAft>
            </a:pPr>
            <a:r>
              <a:rPr lang="he-IL" sz="2000" dirty="0"/>
              <a:t>אחרי </a:t>
            </a:r>
            <a:r>
              <a:rPr lang="en-US" sz="2000" dirty="0"/>
              <a:t>try block</a:t>
            </a:r>
            <a:r>
              <a:rPr lang="he-IL" sz="2000" dirty="0"/>
              <a:t> חייב להופיע </a:t>
            </a:r>
            <a:r>
              <a:rPr lang="en-US" sz="2000" dirty="0"/>
              <a:t>catch block</a:t>
            </a:r>
            <a:r>
              <a:rPr lang="he-IL" sz="2000" dirty="0"/>
              <a:t> או </a:t>
            </a:r>
            <a:r>
              <a:rPr lang="en-US" sz="2000" dirty="0"/>
              <a:t>finally</a:t>
            </a:r>
            <a:endParaRPr lang="he-IL" sz="2000" dirty="0"/>
          </a:p>
          <a:p>
            <a:pPr algn="r" rtl="1">
              <a:lnSpc>
                <a:spcPct val="107000"/>
              </a:lnSpc>
              <a:spcAft>
                <a:spcPts val="800"/>
              </a:spcAft>
            </a:pPr>
            <a:endParaRPr lang="en-US" sz="2000" dirty="0"/>
          </a:p>
          <a:p>
            <a:pPr algn="r"/>
            <a:r>
              <a:rPr lang="he-IL" sz="2000" dirty="0"/>
              <a:t> -  משמש לטיפול בחריג על-ידי הצהרה על סוג החריג בתור הפרמטר</a:t>
            </a:r>
            <a:r>
              <a:rPr lang="en-US" sz="2000" b="1" u="sng" dirty="0"/>
              <a:t>Catch block</a:t>
            </a:r>
            <a:endParaRPr lang="en-US" sz="1100" b="1" u="sng"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2000" dirty="0"/>
              <a:t>החריג המוצהר חייב להיות יורש של מחלקת האב (כלומר, סוג של </a:t>
            </a:r>
            <a:r>
              <a:rPr lang="en-US" sz="2000" dirty="0"/>
              <a:t>Exception</a:t>
            </a:r>
            <a:r>
              <a:rPr lang="he-IL" sz="2000" dirty="0"/>
              <a:t>) הגישה הטובה ביותר היא להכריז על סוג החריג המדויק שנוצר</a:t>
            </a:r>
            <a:endParaRPr lang="en-US" sz="2000" dirty="0"/>
          </a:p>
          <a:p>
            <a:pPr algn="r" rtl="1">
              <a:lnSpc>
                <a:spcPct val="107000"/>
              </a:lnSpc>
              <a:spcAft>
                <a:spcPts val="800"/>
              </a:spcAft>
            </a:pPr>
            <a:r>
              <a:rPr lang="he-IL" sz="2000" dirty="0"/>
              <a:t>ניתן להוסיף מספר </a:t>
            </a:r>
            <a:r>
              <a:rPr lang="en-US" sz="2000" dirty="0"/>
              <a:t>catch block</a:t>
            </a:r>
            <a:r>
              <a:rPr lang="he-IL" sz="2000" dirty="0"/>
              <a:t> ברצף עבור מספר סוגי שגיאות שונים לאותו </a:t>
            </a:r>
            <a:r>
              <a:rPr lang="en-US" sz="2000" dirty="0"/>
              <a:t>try block</a:t>
            </a:r>
            <a:r>
              <a:rPr lang="he-IL" sz="2000" dirty="0"/>
              <a:t>.</a:t>
            </a:r>
          </a:p>
          <a:p>
            <a:pPr algn="r" rtl="1">
              <a:lnSpc>
                <a:spcPct val="107000"/>
              </a:lnSpc>
              <a:spcAft>
                <a:spcPts val="800"/>
              </a:spcAft>
            </a:pPr>
            <a:r>
              <a:rPr lang="he-IL" sz="2000" dirty="0"/>
              <a:t>אם ה</a:t>
            </a:r>
            <a:r>
              <a:rPr lang="en-US" sz="2000" dirty="0"/>
              <a:t>Try block</a:t>
            </a:r>
            <a:r>
              <a:rPr lang="he-IL" sz="2000" dirty="0"/>
              <a:t> לא זרק חריגה, </a:t>
            </a:r>
            <a:r>
              <a:rPr lang="he-IL" sz="2000" dirty="0" err="1"/>
              <a:t>התכנית</a:t>
            </a:r>
            <a:r>
              <a:rPr lang="he-IL" sz="2000" dirty="0"/>
              <a:t> תדלג על ה</a:t>
            </a:r>
            <a:r>
              <a:rPr lang="en-US" sz="2000" dirty="0"/>
              <a:t>catch block</a:t>
            </a:r>
            <a:r>
              <a:rPr lang="he-IL" sz="2000" dirty="0"/>
              <a:t> ולא תיכנס אליו</a:t>
            </a:r>
          </a:p>
          <a:p>
            <a:pPr algn="r" rtl="1">
              <a:lnSpc>
                <a:spcPct val="107000"/>
              </a:lnSpc>
              <a:spcAft>
                <a:spcPts val="800"/>
              </a:spcAft>
            </a:pPr>
            <a:endParaRPr lang="he-IL" sz="2000" dirty="0"/>
          </a:p>
          <a:p>
            <a:pPr algn="r" rtl="1">
              <a:lnSpc>
                <a:spcPct val="107000"/>
              </a:lnSpc>
              <a:spcAft>
                <a:spcPts val="800"/>
              </a:spcAft>
            </a:pPr>
            <a:r>
              <a:rPr lang="en-US" sz="2000" b="1" u="sng" dirty="0"/>
              <a:t>Finally</a:t>
            </a:r>
            <a:r>
              <a:rPr lang="he-IL" sz="2000" dirty="0"/>
              <a:t> – לאחר סיום ה</a:t>
            </a:r>
            <a:r>
              <a:rPr lang="en-US" sz="2000" dirty="0"/>
              <a:t>try block</a:t>
            </a:r>
            <a:r>
              <a:rPr lang="he-IL" sz="2000" dirty="0"/>
              <a:t> </a:t>
            </a:r>
            <a:r>
              <a:rPr lang="he-IL" sz="2000" dirty="0" err="1"/>
              <a:t>התכנית</a:t>
            </a:r>
            <a:r>
              <a:rPr lang="he-IL" sz="2000" dirty="0"/>
              <a:t> תיכנס אל הבלוק </a:t>
            </a:r>
            <a:r>
              <a:rPr lang="en-US" sz="2000" dirty="0"/>
              <a:t>finally</a:t>
            </a:r>
            <a:r>
              <a:rPr lang="he-IL" sz="2000" dirty="0"/>
              <a:t> ללא קשר לשאלה האם נזרקה חריגה או לא</a:t>
            </a:r>
            <a:endParaRPr lang="en-US" sz="2000" dirty="0"/>
          </a:p>
        </p:txBody>
      </p:sp>
    </p:spTree>
    <p:extLst>
      <p:ext uri="{BB962C8B-B14F-4D97-AF65-F5344CB8AC3E}">
        <p14:creationId xmlns:p14="http://schemas.microsoft.com/office/powerpoint/2010/main" val="20781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a:xfrm>
            <a:off x="1141413" y="391236"/>
            <a:ext cx="9905998" cy="1905000"/>
          </a:xfrm>
        </p:spPr>
        <p:txBody>
          <a:bodyPr/>
          <a:lstStyle/>
          <a:p>
            <a:pPr algn="ctr"/>
            <a:r>
              <a:rPr lang="en-US" cap="none" dirty="0">
                <a:effectLst/>
              </a:rPr>
              <a:t>Internal Working of Java try-catch block</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2A88F7B9-98FD-CA42-A103-9AF2D74D9B9B}"/>
              </a:ext>
            </a:extLst>
          </p:cNvPr>
          <p:cNvPicPr>
            <a:picLocks noChangeAspect="1"/>
          </p:cNvPicPr>
          <p:nvPr/>
        </p:nvPicPr>
        <p:blipFill>
          <a:blip r:embed="rId2"/>
          <a:stretch>
            <a:fillRect/>
          </a:stretch>
        </p:blipFill>
        <p:spPr>
          <a:xfrm>
            <a:off x="1909762" y="1562100"/>
            <a:ext cx="8369300" cy="4991100"/>
          </a:xfrm>
          <a:prstGeom prst="rect">
            <a:avLst/>
          </a:prstGeom>
        </p:spPr>
      </p:pic>
    </p:spTree>
    <p:extLst>
      <p:ext uri="{BB962C8B-B14F-4D97-AF65-F5344CB8AC3E}">
        <p14:creationId xmlns:p14="http://schemas.microsoft.com/office/powerpoint/2010/main" val="11866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a:xfrm>
            <a:off x="1141413" y="254758"/>
            <a:ext cx="9905998" cy="1905000"/>
          </a:xfrm>
        </p:spPr>
        <p:txBody>
          <a:bodyPr/>
          <a:lstStyle/>
          <a:p>
            <a:pPr algn="ctr" rtl="1"/>
            <a:r>
              <a:rPr lang="en-US" cap="none" dirty="0">
                <a:effectLst/>
              </a:rPr>
              <a:t>Internal Working of Java try-catch block</a:t>
            </a:r>
            <a:br>
              <a:rPr lang="en-US" cap="none" dirty="0">
                <a:effectLst/>
              </a:rPr>
            </a:br>
            <a:br>
              <a:rPr lang="en-US" cap="none" dirty="0"/>
            </a:br>
            <a:endParaRPr lang="en-US" dirty="0"/>
          </a:p>
        </p:txBody>
      </p:sp>
      <p:sp>
        <p:nvSpPr>
          <p:cNvPr id="4" name="Rectangle 3">
            <a:extLst>
              <a:ext uri="{FF2B5EF4-FFF2-40B4-BE49-F238E27FC236}">
                <a16:creationId xmlns:a16="http://schemas.microsoft.com/office/drawing/2014/main" id="{26CB176C-1240-FE41-B8DC-93C81BD7DB8E}"/>
              </a:ext>
            </a:extLst>
          </p:cNvPr>
          <p:cNvSpPr/>
          <p:nvPr/>
        </p:nvSpPr>
        <p:spPr>
          <a:xfrm>
            <a:off x="1141413" y="1165493"/>
            <a:ext cx="4254691" cy="369332"/>
          </a:xfrm>
          <a:prstGeom prst="rect">
            <a:avLst/>
          </a:prstGeom>
        </p:spPr>
        <p:txBody>
          <a:bodyPr wrap="none">
            <a:spAutoFit/>
          </a:bodyPr>
          <a:lstStyle/>
          <a:p>
            <a:r>
              <a:rPr lang="en-US" dirty="0"/>
              <a:t>Problem without exception handling</a:t>
            </a:r>
          </a:p>
        </p:txBody>
      </p:sp>
      <p:sp>
        <p:nvSpPr>
          <p:cNvPr id="5" name="Rectangle 4">
            <a:extLst>
              <a:ext uri="{FF2B5EF4-FFF2-40B4-BE49-F238E27FC236}">
                <a16:creationId xmlns:a16="http://schemas.microsoft.com/office/drawing/2014/main" id="{FBA9DB57-B9EE-7F43-B957-8287F06982D8}"/>
              </a:ext>
            </a:extLst>
          </p:cNvPr>
          <p:cNvSpPr/>
          <p:nvPr/>
        </p:nvSpPr>
        <p:spPr>
          <a:xfrm>
            <a:off x="6806940" y="888494"/>
            <a:ext cx="6096000" cy="646331"/>
          </a:xfrm>
          <a:prstGeom prst="rect">
            <a:avLst/>
          </a:prstGeom>
        </p:spPr>
        <p:txBody>
          <a:bodyPr>
            <a:spAutoFit/>
          </a:bodyPr>
          <a:lstStyle/>
          <a:p>
            <a:br>
              <a:rPr lang="en-US" dirty="0"/>
            </a:br>
            <a:r>
              <a:rPr lang="en-US" dirty="0"/>
              <a:t>Solution by exception handling</a:t>
            </a:r>
          </a:p>
        </p:txBody>
      </p:sp>
      <p:pic>
        <p:nvPicPr>
          <p:cNvPr id="8" name="Picture 7">
            <a:extLst>
              <a:ext uri="{FF2B5EF4-FFF2-40B4-BE49-F238E27FC236}">
                <a16:creationId xmlns:a16="http://schemas.microsoft.com/office/drawing/2014/main" id="{E6B85249-C990-3C44-8AF3-61D5357E18D0}"/>
              </a:ext>
            </a:extLst>
          </p:cNvPr>
          <p:cNvPicPr>
            <a:picLocks noChangeAspect="1"/>
          </p:cNvPicPr>
          <p:nvPr/>
        </p:nvPicPr>
        <p:blipFill>
          <a:blip r:embed="rId2"/>
          <a:stretch>
            <a:fillRect/>
          </a:stretch>
        </p:blipFill>
        <p:spPr>
          <a:xfrm>
            <a:off x="1125489" y="1541953"/>
            <a:ext cx="4159153" cy="3604599"/>
          </a:xfrm>
          <a:prstGeom prst="rect">
            <a:avLst/>
          </a:prstGeom>
        </p:spPr>
      </p:pic>
      <p:pic>
        <p:nvPicPr>
          <p:cNvPr id="9" name="Picture 8">
            <a:extLst>
              <a:ext uri="{FF2B5EF4-FFF2-40B4-BE49-F238E27FC236}">
                <a16:creationId xmlns:a16="http://schemas.microsoft.com/office/drawing/2014/main" id="{F8471B11-8F5F-824A-BEE1-190DE0D5E46B}"/>
              </a:ext>
            </a:extLst>
          </p:cNvPr>
          <p:cNvPicPr>
            <a:picLocks noChangeAspect="1"/>
          </p:cNvPicPr>
          <p:nvPr/>
        </p:nvPicPr>
        <p:blipFill>
          <a:blip r:embed="rId3"/>
          <a:stretch>
            <a:fillRect/>
          </a:stretch>
        </p:blipFill>
        <p:spPr>
          <a:xfrm>
            <a:off x="159784" y="5413723"/>
            <a:ext cx="6445282" cy="521584"/>
          </a:xfrm>
          <a:prstGeom prst="rect">
            <a:avLst/>
          </a:prstGeom>
        </p:spPr>
      </p:pic>
      <p:pic>
        <p:nvPicPr>
          <p:cNvPr id="10" name="Picture 9">
            <a:extLst>
              <a:ext uri="{FF2B5EF4-FFF2-40B4-BE49-F238E27FC236}">
                <a16:creationId xmlns:a16="http://schemas.microsoft.com/office/drawing/2014/main" id="{A8E69C00-A78D-EB4A-B1F5-F969AB6554DF}"/>
              </a:ext>
            </a:extLst>
          </p:cNvPr>
          <p:cNvPicPr>
            <a:picLocks noChangeAspect="1"/>
          </p:cNvPicPr>
          <p:nvPr/>
        </p:nvPicPr>
        <p:blipFill>
          <a:blip r:embed="rId4"/>
          <a:stretch>
            <a:fillRect/>
          </a:stretch>
        </p:blipFill>
        <p:spPr>
          <a:xfrm>
            <a:off x="6806940" y="1534825"/>
            <a:ext cx="3837983" cy="4500992"/>
          </a:xfrm>
          <a:prstGeom prst="rect">
            <a:avLst/>
          </a:prstGeom>
        </p:spPr>
      </p:pic>
      <p:pic>
        <p:nvPicPr>
          <p:cNvPr id="11" name="Picture 10">
            <a:extLst>
              <a:ext uri="{FF2B5EF4-FFF2-40B4-BE49-F238E27FC236}">
                <a16:creationId xmlns:a16="http://schemas.microsoft.com/office/drawing/2014/main" id="{C628CEEA-A98A-0140-8081-285BE842ABA7}"/>
              </a:ext>
            </a:extLst>
          </p:cNvPr>
          <p:cNvPicPr>
            <a:picLocks noChangeAspect="1"/>
          </p:cNvPicPr>
          <p:nvPr/>
        </p:nvPicPr>
        <p:blipFill>
          <a:blip r:embed="rId5"/>
          <a:stretch>
            <a:fillRect/>
          </a:stretch>
        </p:blipFill>
        <p:spPr>
          <a:xfrm>
            <a:off x="6605065" y="5621088"/>
            <a:ext cx="4442346" cy="758449"/>
          </a:xfrm>
          <a:prstGeom prst="rect">
            <a:avLst/>
          </a:prstGeom>
        </p:spPr>
      </p:pic>
    </p:spTree>
    <p:extLst>
      <p:ext uri="{BB962C8B-B14F-4D97-AF65-F5344CB8AC3E}">
        <p14:creationId xmlns:p14="http://schemas.microsoft.com/office/powerpoint/2010/main" val="398251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5CDE6D7C-9349-33A7-D50F-081A2686DDD2}"/>
              </a:ext>
            </a:extLst>
          </p:cNvPr>
          <p:cNvSpPr/>
          <p:nvPr/>
        </p:nvSpPr>
        <p:spPr>
          <a:xfrm>
            <a:off x="1655886" y="203815"/>
            <a:ext cx="84128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What will be the output?</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9" name="תמונה 8">
            <a:extLst>
              <a:ext uri="{FF2B5EF4-FFF2-40B4-BE49-F238E27FC236}">
                <a16:creationId xmlns:a16="http://schemas.microsoft.com/office/drawing/2014/main" id="{2F65A4CC-3B96-B215-8DD4-72DBD86A92E5}"/>
              </a:ext>
            </a:extLst>
          </p:cNvPr>
          <p:cNvPicPr>
            <a:picLocks noChangeAspect="1"/>
          </p:cNvPicPr>
          <p:nvPr/>
        </p:nvPicPr>
        <p:blipFill>
          <a:blip r:embed="rId2"/>
          <a:stretch>
            <a:fillRect/>
          </a:stretch>
        </p:blipFill>
        <p:spPr>
          <a:xfrm>
            <a:off x="2381250" y="1371600"/>
            <a:ext cx="7429500" cy="4419600"/>
          </a:xfrm>
          <a:prstGeom prst="rect">
            <a:avLst/>
          </a:prstGeom>
        </p:spPr>
      </p:pic>
    </p:spTree>
    <p:extLst>
      <p:ext uri="{BB962C8B-B14F-4D97-AF65-F5344CB8AC3E}">
        <p14:creationId xmlns:p14="http://schemas.microsoft.com/office/powerpoint/2010/main" val="47321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7414</TotalTime>
  <Words>1673</Words>
  <Application>Microsoft Office PowerPoint</Application>
  <PresentationFormat>מסך רחב</PresentationFormat>
  <Paragraphs>150</Paragraphs>
  <Slides>31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31</vt:i4>
      </vt:variant>
    </vt:vector>
  </HeadingPairs>
  <TitlesOfParts>
    <vt:vector size="38" baseType="lpstr">
      <vt:lpstr>Arial</vt:lpstr>
      <vt:lpstr>Bookman Old Style</vt:lpstr>
      <vt:lpstr>Calibri</vt:lpstr>
      <vt:lpstr>Droid Sans Mono</vt:lpstr>
      <vt:lpstr>Mitr Light</vt:lpstr>
      <vt:lpstr>Rockwell</vt:lpstr>
      <vt:lpstr>Damask</vt:lpstr>
      <vt:lpstr>תכנות מונחה עצמים תרגול 5 </vt:lpstr>
      <vt:lpstr>Exceptions</vt:lpstr>
      <vt:lpstr>Exceptions</vt:lpstr>
      <vt:lpstr>באילו חריגות כבר נתקלנו?</vt:lpstr>
      <vt:lpstr>כיצד נתמודד עם חריגות?</vt:lpstr>
      <vt:lpstr>try-catch block  </vt:lpstr>
      <vt:lpstr>Internal Working of Java try-catch block  </vt:lpstr>
      <vt:lpstr>Internal Working of Java try-catch block  </vt:lpstr>
      <vt:lpstr>מצגת של PowerPoint‏</vt:lpstr>
      <vt:lpstr>מצגת של PowerPoint‏</vt:lpstr>
      <vt:lpstr>מצגת של PowerPoint‏</vt:lpstr>
      <vt:lpstr>Java throw keyword  </vt:lpstr>
      <vt:lpstr>Java throw keyword  </vt:lpstr>
      <vt:lpstr>Java throw keyword  </vt:lpstr>
      <vt:lpstr>Java throws keyword  </vt:lpstr>
      <vt:lpstr>throw VS throws</vt:lpstr>
      <vt:lpstr>מצגת של PowerPoint‏</vt:lpstr>
      <vt:lpstr>JUNIT</vt:lpstr>
      <vt:lpstr>תכנות מונחה בדיקות</vt:lpstr>
      <vt:lpstr>JUNIT syntax</vt:lpstr>
      <vt:lpstr>JUNIT syntax</vt:lpstr>
      <vt:lpstr>Assert class </vt:lpstr>
      <vt:lpstr>מצגת של PowerPoint‏</vt:lpstr>
      <vt:lpstr>מצגת של PowerPoint‏</vt:lpstr>
      <vt:lpstr>איך לשפר את הטסטים?</vt:lpstr>
      <vt:lpstr>מצגת של PowerPoint‏</vt:lpstr>
      <vt:lpstr>generics</vt:lpstr>
      <vt:lpstr>generics</vt:lpstr>
      <vt:lpstr>במה מועיל שימוש בגנריות? </vt:lpstr>
      <vt:lpstr>דוגמאות לשימוש בגנריות </vt:lpstr>
      <vt:lpstr>סיכום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אילן שמחון</cp:lastModifiedBy>
  <cp:revision>50</cp:revision>
  <cp:lastPrinted>2021-10-10T10:21:51Z</cp:lastPrinted>
  <dcterms:created xsi:type="dcterms:W3CDTF">2021-10-09T19:59:47Z</dcterms:created>
  <dcterms:modified xsi:type="dcterms:W3CDTF">2023-10-02T09:12:06Z</dcterms:modified>
</cp:coreProperties>
</file>